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93" r:id="rId2"/>
    <p:sldId id="317" r:id="rId3"/>
    <p:sldId id="290" r:id="rId4"/>
    <p:sldId id="289" r:id="rId5"/>
    <p:sldId id="298" r:id="rId6"/>
    <p:sldId id="299" r:id="rId7"/>
    <p:sldId id="291" r:id="rId8"/>
    <p:sldId id="296" r:id="rId9"/>
    <p:sldId id="300" r:id="rId10"/>
    <p:sldId id="297" r:id="rId11"/>
    <p:sldId id="301" r:id="rId12"/>
    <p:sldId id="295" r:id="rId13"/>
    <p:sldId id="302" r:id="rId14"/>
    <p:sldId id="304" r:id="rId15"/>
    <p:sldId id="256" r:id="rId16"/>
    <p:sldId id="257" r:id="rId17"/>
    <p:sldId id="259" r:id="rId18"/>
    <p:sldId id="311" r:id="rId19"/>
    <p:sldId id="263" r:id="rId20"/>
    <p:sldId id="310" r:id="rId21"/>
    <p:sldId id="305" r:id="rId22"/>
    <p:sldId id="306" r:id="rId23"/>
    <p:sldId id="308" r:id="rId24"/>
    <p:sldId id="312" r:id="rId25"/>
    <p:sldId id="266" r:id="rId26"/>
    <p:sldId id="276" r:id="rId27"/>
    <p:sldId id="273" r:id="rId28"/>
    <p:sldId id="264" r:id="rId29"/>
    <p:sldId id="316" r:id="rId30"/>
    <p:sldId id="288" r:id="rId31"/>
    <p:sldId id="315" r:id="rId32"/>
    <p:sldId id="31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736D0-BBC0-460F-859C-B025D2BDF90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8B5938-E6F8-4A83-8486-E43036BBF70A}">
      <dgm:prSet phldrT="[Text]"/>
      <dgm:spPr/>
      <dgm:t>
        <a:bodyPr/>
        <a:lstStyle/>
        <a:p>
          <a:r>
            <a:rPr lang="en-US" b="1" dirty="0" smtClean="0"/>
            <a:t>Routine</a:t>
          </a:r>
          <a:endParaRPr lang="en-US" b="1" dirty="0"/>
        </a:p>
      </dgm:t>
    </dgm:pt>
    <dgm:pt modelId="{4B2E6988-E470-4317-9949-649D9E887025}" type="parTrans" cxnId="{08C75FF2-CA41-4767-A287-5F7BFD12CA23}">
      <dgm:prSet/>
      <dgm:spPr/>
      <dgm:t>
        <a:bodyPr/>
        <a:lstStyle/>
        <a:p>
          <a:endParaRPr lang="en-US"/>
        </a:p>
      </dgm:t>
    </dgm:pt>
    <dgm:pt modelId="{728DAC6B-7490-46E3-9042-D68601710D31}" type="sibTrans" cxnId="{08C75FF2-CA41-4767-A287-5F7BFD12CA23}">
      <dgm:prSet/>
      <dgm:spPr/>
      <dgm:t>
        <a:bodyPr/>
        <a:lstStyle/>
        <a:p>
          <a:endParaRPr lang="en-US"/>
        </a:p>
      </dgm:t>
    </dgm:pt>
    <dgm:pt modelId="{6123FA4D-62AD-4617-8A26-EF114B92A811}">
      <dgm:prSet phldrT="[Text]"/>
      <dgm:spPr/>
      <dgm:t>
        <a:bodyPr/>
        <a:lstStyle/>
        <a:p>
          <a:r>
            <a:rPr lang="en-US" b="1" dirty="0" smtClean="0"/>
            <a:t>Reward</a:t>
          </a:r>
          <a:endParaRPr lang="en-US" b="1" dirty="0"/>
        </a:p>
      </dgm:t>
    </dgm:pt>
    <dgm:pt modelId="{C2509608-7C25-479C-A247-A5D348EE7DBF}" type="parTrans" cxnId="{E6A1CA65-8D4C-4086-A595-62054D7D5284}">
      <dgm:prSet/>
      <dgm:spPr/>
      <dgm:t>
        <a:bodyPr/>
        <a:lstStyle/>
        <a:p>
          <a:endParaRPr lang="en-US"/>
        </a:p>
      </dgm:t>
    </dgm:pt>
    <dgm:pt modelId="{51FE9AC6-DC12-4917-993C-BA407A10A3B2}" type="sibTrans" cxnId="{E6A1CA65-8D4C-4086-A595-62054D7D5284}">
      <dgm:prSet/>
      <dgm:spPr/>
      <dgm:t>
        <a:bodyPr/>
        <a:lstStyle/>
        <a:p>
          <a:endParaRPr lang="en-US"/>
        </a:p>
      </dgm:t>
    </dgm:pt>
    <dgm:pt modelId="{66FF61D8-9759-45E9-B2B3-0CE92ED86859}">
      <dgm:prSet phldrT="[Text]"/>
      <dgm:spPr/>
      <dgm:t>
        <a:bodyPr/>
        <a:lstStyle/>
        <a:p>
          <a:r>
            <a:rPr lang="en-US" b="1" dirty="0" smtClean="0"/>
            <a:t>Reminder/</a:t>
          </a:r>
        </a:p>
        <a:p>
          <a:r>
            <a:rPr lang="en-US" b="1" dirty="0" smtClean="0"/>
            <a:t>Cue</a:t>
          </a:r>
          <a:endParaRPr lang="en-US" b="1" dirty="0"/>
        </a:p>
      </dgm:t>
    </dgm:pt>
    <dgm:pt modelId="{D5DAF757-2373-4990-9B7B-F15B4B5DD475}" type="parTrans" cxnId="{7824F11A-339A-45F6-9E07-511DD7E84E61}">
      <dgm:prSet/>
      <dgm:spPr/>
      <dgm:t>
        <a:bodyPr/>
        <a:lstStyle/>
        <a:p>
          <a:endParaRPr lang="en-US"/>
        </a:p>
      </dgm:t>
    </dgm:pt>
    <dgm:pt modelId="{3CE527DC-B1BF-4AF3-B1B3-00A66ACF03F8}" type="sibTrans" cxnId="{7824F11A-339A-45F6-9E07-511DD7E84E61}">
      <dgm:prSet/>
      <dgm:spPr/>
      <dgm:t>
        <a:bodyPr/>
        <a:lstStyle/>
        <a:p>
          <a:endParaRPr lang="en-US"/>
        </a:p>
      </dgm:t>
    </dgm:pt>
    <dgm:pt modelId="{FD2DB0B1-D681-4F4A-96ED-68CCACF985C0}" type="pres">
      <dgm:prSet presAssocID="{890736D0-BBC0-460F-859C-B025D2BDF9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2998DF-7042-42EA-B668-8775D2039BA3}" type="pres">
      <dgm:prSet presAssocID="{DF8B5938-E6F8-4A83-8486-E43036BBF70A}" presName="dummy" presStyleCnt="0"/>
      <dgm:spPr/>
    </dgm:pt>
    <dgm:pt modelId="{F4B2EB96-81C7-46DC-9FA6-58796EA555B3}" type="pres">
      <dgm:prSet presAssocID="{DF8B5938-E6F8-4A83-8486-E43036BBF70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19AE1-571E-4F0D-B380-9926C4D716EC}" type="pres">
      <dgm:prSet presAssocID="{728DAC6B-7490-46E3-9042-D68601710D31}" presName="sibTrans" presStyleLbl="node1" presStyleIdx="0" presStyleCnt="3"/>
      <dgm:spPr/>
      <dgm:t>
        <a:bodyPr/>
        <a:lstStyle/>
        <a:p>
          <a:endParaRPr lang="en-US"/>
        </a:p>
      </dgm:t>
    </dgm:pt>
    <dgm:pt modelId="{4965EE09-8126-4504-BF90-4D31842EA72E}" type="pres">
      <dgm:prSet presAssocID="{6123FA4D-62AD-4617-8A26-EF114B92A811}" presName="dummy" presStyleCnt="0"/>
      <dgm:spPr/>
    </dgm:pt>
    <dgm:pt modelId="{4CC83803-D08F-4765-B615-22025058D101}" type="pres">
      <dgm:prSet presAssocID="{6123FA4D-62AD-4617-8A26-EF114B92A811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EF3B9-FB5D-4197-A546-E560539E5AD0}" type="pres">
      <dgm:prSet presAssocID="{51FE9AC6-DC12-4917-993C-BA407A10A3B2}" presName="sibTrans" presStyleLbl="node1" presStyleIdx="1" presStyleCnt="3"/>
      <dgm:spPr/>
      <dgm:t>
        <a:bodyPr/>
        <a:lstStyle/>
        <a:p>
          <a:endParaRPr lang="en-US"/>
        </a:p>
      </dgm:t>
    </dgm:pt>
    <dgm:pt modelId="{BBE65284-6A7B-4099-B878-63DBC73F7E21}" type="pres">
      <dgm:prSet presAssocID="{66FF61D8-9759-45E9-B2B3-0CE92ED86859}" presName="dummy" presStyleCnt="0"/>
      <dgm:spPr/>
    </dgm:pt>
    <dgm:pt modelId="{7BF4236A-5C34-4FB1-8B28-A4BE34773A9C}" type="pres">
      <dgm:prSet presAssocID="{66FF61D8-9759-45E9-B2B3-0CE92ED86859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958CB-B4B7-4F31-96D7-1E2B5F32437A}" type="pres">
      <dgm:prSet presAssocID="{3CE527DC-B1BF-4AF3-B1B3-00A66ACF03F8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6A2782F-7977-4795-B3DB-94F63FE1D118}" type="presOf" srcId="{6123FA4D-62AD-4617-8A26-EF114B92A811}" destId="{4CC83803-D08F-4765-B615-22025058D101}" srcOrd="0" destOrd="0" presId="urn:microsoft.com/office/officeart/2005/8/layout/cycle1"/>
    <dgm:cxn modelId="{08C75FF2-CA41-4767-A287-5F7BFD12CA23}" srcId="{890736D0-BBC0-460F-859C-B025D2BDF903}" destId="{DF8B5938-E6F8-4A83-8486-E43036BBF70A}" srcOrd="0" destOrd="0" parTransId="{4B2E6988-E470-4317-9949-649D9E887025}" sibTransId="{728DAC6B-7490-46E3-9042-D68601710D31}"/>
    <dgm:cxn modelId="{47B1A855-9CBE-4465-AEC1-94F52ED351B0}" type="presOf" srcId="{890736D0-BBC0-460F-859C-B025D2BDF903}" destId="{FD2DB0B1-D681-4F4A-96ED-68CCACF985C0}" srcOrd="0" destOrd="0" presId="urn:microsoft.com/office/officeart/2005/8/layout/cycle1"/>
    <dgm:cxn modelId="{1FF247E3-FB54-4048-AFA8-A086F9E30AF7}" type="presOf" srcId="{DF8B5938-E6F8-4A83-8486-E43036BBF70A}" destId="{F4B2EB96-81C7-46DC-9FA6-58796EA555B3}" srcOrd="0" destOrd="0" presId="urn:microsoft.com/office/officeart/2005/8/layout/cycle1"/>
    <dgm:cxn modelId="{4DA10BC3-EBDD-4998-AFEC-E12FC6919BDE}" type="presOf" srcId="{3CE527DC-B1BF-4AF3-B1B3-00A66ACF03F8}" destId="{A85958CB-B4B7-4F31-96D7-1E2B5F32437A}" srcOrd="0" destOrd="0" presId="urn:microsoft.com/office/officeart/2005/8/layout/cycle1"/>
    <dgm:cxn modelId="{B62232B8-4118-4BEC-ADF8-C2E57B3F0F14}" type="presOf" srcId="{51FE9AC6-DC12-4917-993C-BA407A10A3B2}" destId="{C77EF3B9-FB5D-4197-A546-E560539E5AD0}" srcOrd="0" destOrd="0" presId="urn:microsoft.com/office/officeart/2005/8/layout/cycle1"/>
    <dgm:cxn modelId="{7824F11A-339A-45F6-9E07-511DD7E84E61}" srcId="{890736D0-BBC0-460F-859C-B025D2BDF903}" destId="{66FF61D8-9759-45E9-B2B3-0CE92ED86859}" srcOrd="2" destOrd="0" parTransId="{D5DAF757-2373-4990-9B7B-F15B4B5DD475}" sibTransId="{3CE527DC-B1BF-4AF3-B1B3-00A66ACF03F8}"/>
    <dgm:cxn modelId="{4E6498A1-DF95-4F56-88D1-EF3C27607B42}" type="presOf" srcId="{66FF61D8-9759-45E9-B2B3-0CE92ED86859}" destId="{7BF4236A-5C34-4FB1-8B28-A4BE34773A9C}" srcOrd="0" destOrd="0" presId="urn:microsoft.com/office/officeart/2005/8/layout/cycle1"/>
    <dgm:cxn modelId="{E6A1CA65-8D4C-4086-A595-62054D7D5284}" srcId="{890736D0-BBC0-460F-859C-B025D2BDF903}" destId="{6123FA4D-62AD-4617-8A26-EF114B92A811}" srcOrd="1" destOrd="0" parTransId="{C2509608-7C25-479C-A247-A5D348EE7DBF}" sibTransId="{51FE9AC6-DC12-4917-993C-BA407A10A3B2}"/>
    <dgm:cxn modelId="{F6BB6388-E8CB-4D22-B9AE-158BDCCFFCEB}" type="presOf" srcId="{728DAC6B-7490-46E3-9042-D68601710D31}" destId="{7AF19AE1-571E-4F0D-B380-9926C4D716EC}" srcOrd="0" destOrd="0" presId="urn:microsoft.com/office/officeart/2005/8/layout/cycle1"/>
    <dgm:cxn modelId="{99526829-48C9-4083-A35F-749D5C94F332}" type="presParOf" srcId="{FD2DB0B1-D681-4F4A-96ED-68CCACF985C0}" destId="{AA2998DF-7042-42EA-B668-8775D2039BA3}" srcOrd="0" destOrd="0" presId="urn:microsoft.com/office/officeart/2005/8/layout/cycle1"/>
    <dgm:cxn modelId="{CF237284-FAC0-4871-8F79-FD52A0C9E7C8}" type="presParOf" srcId="{FD2DB0B1-D681-4F4A-96ED-68CCACF985C0}" destId="{F4B2EB96-81C7-46DC-9FA6-58796EA555B3}" srcOrd="1" destOrd="0" presId="urn:microsoft.com/office/officeart/2005/8/layout/cycle1"/>
    <dgm:cxn modelId="{6FA96E9F-4EC5-47A8-9489-E3A860F1D917}" type="presParOf" srcId="{FD2DB0B1-D681-4F4A-96ED-68CCACF985C0}" destId="{7AF19AE1-571E-4F0D-B380-9926C4D716EC}" srcOrd="2" destOrd="0" presId="urn:microsoft.com/office/officeart/2005/8/layout/cycle1"/>
    <dgm:cxn modelId="{5365A71E-9996-462F-A795-2A9A7C996447}" type="presParOf" srcId="{FD2DB0B1-D681-4F4A-96ED-68CCACF985C0}" destId="{4965EE09-8126-4504-BF90-4D31842EA72E}" srcOrd="3" destOrd="0" presId="urn:microsoft.com/office/officeart/2005/8/layout/cycle1"/>
    <dgm:cxn modelId="{CE575FF3-C611-4F4B-A80D-2F512299173C}" type="presParOf" srcId="{FD2DB0B1-D681-4F4A-96ED-68CCACF985C0}" destId="{4CC83803-D08F-4765-B615-22025058D101}" srcOrd="4" destOrd="0" presId="urn:microsoft.com/office/officeart/2005/8/layout/cycle1"/>
    <dgm:cxn modelId="{BB817CE6-FC3B-4B83-8C03-7559AD12D1A9}" type="presParOf" srcId="{FD2DB0B1-D681-4F4A-96ED-68CCACF985C0}" destId="{C77EF3B9-FB5D-4197-A546-E560539E5AD0}" srcOrd="5" destOrd="0" presId="urn:microsoft.com/office/officeart/2005/8/layout/cycle1"/>
    <dgm:cxn modelId="{1498C4B7-8DDC-4F29-8AC0-6BD5700BB5D0}" type="presParOf" srcId="{FD2DB0B1-D681-4F4A-96ED-68CCACF985C0}" destId="{BBE65284-6A7B-4099-B878-63DBC73F7E21}" srcOrd="6" destOrd="0" presId="urn:microsoft.com/office/officeart/2005/8/layout/cycle1"/>
    <dgm:cxn modelId="{CCAEB4AE-68F5-420A-A1F5-A26FBB89289D}" type="presParOf" srcId="{FD2DB0B1-D681-4F4A-96ED-68CCACF985C0}" destId="{7BF4236A-5C34-4FB1-8B28-A4BE34773A9C}" srcOrd="7" destOrd="0" presId="urn:microsoft.com/office/officeart/2005/8/layout/cycle1"/>
    <dgm:cxn modelId="{2FD30417-BFA6-4585-9100-AEB8D191C471}" type="presParOf" srcId="{FD2DB0B1-D681-4F4A-96ED-68CCACF985C0}" destId="{A85958CB-B4B7-4F31-96D7-1E2B5F32437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DEA09-224C-4EEB-B9F9-BEAD2C4B926A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172D-8EF7-458E-AE47-FF9A8B909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267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08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32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9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2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81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23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83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3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8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22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8B81-4AC3-4BF2-8A92-B60ABE3E03A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B8E62-E9B6-4696-9478-1422B28CE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35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7q597Mqcv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-gQLqv9f4o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-i.forbesimg.com/ashoka/files/2013/06/everyone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841" y="1413164"/>
            <a:ext cx="6431973" cy="424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5275" y="20150"/>
            <a:ext cx="108011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Raiderville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275" y="5752469"/>
            <a:ext cx="10801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Making A Positive Future Story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4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pirsummaries.8m.com/TPIRSta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957" y="244700"/>
            <a:ext cx="1532566" cy="13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01629" y="1774935"/>
            <a:ext cx="37128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Centennial Estates Apt.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Hobart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5715" y="4659022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$665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3789" y="4383907"/>
            <a:ext cx="2952751" cy="1472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entennial Estates Apartment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95"/>
          <a:stretch/>
        </p:blipFill>
        <p:spPr bwMode="auto">
          <a:xfrm>
            <a:off x="569912" y="1144975"/>
            <a:ext cx="7503904" cy="467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04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pirsummaries.8m.com/TPIRSta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957" y="244700"/>
            <a:ext cx="1532566" cy="13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32568" y="1726025"/>
            <a:ext cx="29527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Trip for 4, 4 nights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52404" y="3922242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$4,052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2568" y="3647801"/>
            <a:ext cx="2952751" cy="1472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store.usssa.com/images/thumbs/0000258_3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7" y="155797"/>
            <a:ext cx="6459537" cy="64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2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pirsummaries.8m.com/TPIRSta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957" y="244700"/>
            <a:ext cx="1532566" cy="13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67985" y="1584548"/>
            <a:ext cx="38843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Child For The First Year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76873" y="4658347"/>
            <a:ext cx="246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$12,000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2567" y="4383907"/>
            <a:ext cx="2952751" cy="1472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s://upload.wikimedia.org/wikipedia/commons/e/e1/Baby_F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07" y="578460"/>
            <a:ext cx="7998047" cy="58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42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kinja-img.com/gawker-media/image/upload/s--mK51NAwW--/c_scale,fl_progressive,q_80,w_800/18xt827xq7jns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04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7q597MqcvE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2744" y="314325"/>
            <a:ext cx="112268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1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8976" y="3986212"/>
            <a:ext cx="5500688" cy="172878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erlin Sans FB Demi" panose="020E0802020502020306" pitchFamily="34" charset="0"/>
              </a:rPr>
              <a:t>A Positive Future Story</a:t>
            </a:r>
            <a:endParaRPr lang="en-US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5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RULES TO THE GAME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smtClean="0"/>
              <a:t>	Life's </a:t>
            </a:r>
            <a:r>
              <a:rPr lang="en-US" b="1" dirty="0"/>
              <a:t>success is about finding and taking advantage of your </a:t>
            </a:r>
            <a:r>
              <a:rPr lang="en-US" b="1" dirty="0" smtClean="0"/>
              <a:t>	OPPORTUNITIES.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smtClean="0"/>
              <a:t>	Educational success = MORE OPPORTUNITES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189303"/>
            <a:ext cx="10515600" cy="2340864"/>
          </a:xfrm>
          <a:prstGeom prst="rect">
            <a:avLst/>
          </a:prstGeom>
          <a:effectLst>
            <a:innerShdw blurRad="12065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3562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551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PICK YOUR GAME PIECE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720" y="498780"/>
            <a:ext cx="4739640" cy="2659709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469066"/>
            <a:ext cx="5775960" cy="5038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GPA = a measure of a student’s academic achievement (or habits)</a:t>
            </a:r>
          </a:p>
          <a:p>
            <a:pPr marL="0" indent="0">
              <a:buNone/>
            </a:pPr>
            <a:r>
              <a:rPr lang="en-US" dirty="0" smtClean="0"/>
              <a:t>To Find Your GPA…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EVERY course grade into a number according to the following:</a:t>
            </a:r>
          </a:p>
          <a:p>
            <a:pPr marL="0" indent="0">
              <a:buNone/>
            </a:pPr>
            <a:r>
              <a:rPr lang="en-US" dirty="0" smtClean="0"/>
              <a:t>		A= 4.0</a:t>
            </a:r>
          </a:p>
          <a:p>
            <a:pPr marL="0" indent="0">
              <a:buNone/>
            </a:pPr>
            <a:r>
              <a:rPr lang="en-US" dirty="0" smtClean="0"/>
              <a:t>		B= 3.0</a:t>
            </a:r>
          </a:p>
          <a:p>
            <a:pPr marL="0" indent="0">
              <a:buNone/>
            </a:pPr>
            <a:r>
              <a:rPr lang="en-US" dirty="0" smtClean="0"/>
              <a:t>		C= 2.0</a:t>
            </a:r>
          </a:p>
          <a:p>
            <a:pPr marL="0" indent="0">
              <a:buNone/>
            </a:pPr>
            <a:r>
              <a:rPr lang="en-US" dirty="0" smtClean="0"/>
              <a:t>		D= 1.0</a:t>
            </a:r>
          </a:p>
          <a:p>
            <a:pPr marL="0" indent="0">
              <a:buNone/>
            </a:pPr>
            <a:r>
              <a:rPr lang="en-US" dirty="0" smtClean="0"/>
              <a:t>		F= 0.0</a:t>
            </a:r>
          </a:p>
          <a:p>
            <a:pPr marL="0" indent="0">
              <a:buNone/>
            </a:pPr>
            <a:r>
              <a:rPr lang="en-US" dirty="0" smtClean="0"/>
              <a:t>2. Add </a:t>
            </a:r>
            <a:r>
              <a:rPr lang="en-US" dirty="0"/>
              <a:t>ALL classes together and divide by number of classes: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232" y="5088385"/>
            <a:ext cx="1908128" cy="16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5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47975" cy="892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0.00 Car</a:t>
            </a:r>
            <a:endParaRPr lang="en-US" sz="5400" b="1" dirty="0">
              <a:latin typeface="+mn-lt"/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5168152" y="388657"/>
            <a:ext cx="1855696" cy="1446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Doesn’t Finish High School</a:t>
            </a:r>
            <a:endParaRPr lang="en-US" b="1" dirty="0"/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5168151" y="2354376"/>
            <a:ext cx="1855696" cy="1446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Work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737049" y="4300731"/>
            <a:ext cx="47179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$23,452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19" y="6492240"/>
            <a:ext cx="518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2012, Bureau of Labor Statistics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86175" y="4179245"/>
            <a:ext cx="4886325" cy="18072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90775" cy="9493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+mn-lt"/>
              </a:rPr>
              <a:t>4.0 Car</a:t>
            </a:r>
            <a:endParaRPr lang="en-US" sz="6000" b="1" dirty="0">
              <a:latin typeface="+mn-lt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168152" y="388657"/>
            <a:ext cx="1855696" cy="1446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smtClean="0"/>
              <a:t>Finish High School</a:t>
            </a:r>
            <a:endParaRPr lang="en-US" b="1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01760" y="2432261"/>
            <a:ext cx="1855696" cy="1446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Work</a:t>
            </a:r>
            <a:endParaRPr lang="en-US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785256" y="2432261"/>
            <a:ext cx="1855696" cy="1446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Tech School</a:t>
            </a:r>
            <a:endParaRPr lang="en-US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168752" y="2410882"/>
            <a:ext cx="1855696" cy="1446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4 year school</a:t>
            </a:r>
            <a:endParaRPr lang="en-US" b="1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41386" y="2410882"/>
            <a:ext cx="1855696" cy="1446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Graduate School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33139" y="4029156"/>
            <a:ext cx="219293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$33,176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4235" y="4029155"/>
            <a:ext cx="203773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$39,900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8752" y="4029155"/>
            <a:ext cx="203773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$54,756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0109773" y="2410882"/>
            <a:ext cx="1855696" cy="1446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Further (Doctoral) School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7550365" y="4029154"/>
            <a:ext cx="203773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$65,676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18752" y="4029154"/>
            <a:ext cx="203773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$80,964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19" y="6492240"/>
            <a:ext cx="5181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2012, Bureau of Labor Statistics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141177" y="3949316"/>
            <a:ext cx="2322293" cy="8492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17233" y="3949315"/>
            <a:ext cx="2207643" cy="8492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75848" y="3949315"/>
            <a:ext cx="2183730" cy="8492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50735" y="3949314"/>
            <a:ext cx="2250478" cy="8492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31978" y="3949314"/>
            <a:ext cx="2207209" cy="8492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althyplace.com/blogs/livingablissfullife/files/2014/01/Visualize-and-See-the-Life-You-Want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16" b="16646"/>
          <a:stretch/>
        </p:blipFill>
        <p:spPr bwMode="auto">
          <a:xfrm>
            <a:off x="1842447" y="218364"/>
            <a:ext cx="8252109" cy="64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915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 txBox="1">
            <a:spLocks/>
          </p:cNvSpPr>
          <p:nvPr/>
        </p:nvSpPr>
        <p:spPr>
          <a:xfrm>
            <a:off x="1143001" y="1402904"/>
            <a:ext cx="6202680" cy="39006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Anesthesiologist $270,000</a:t>
            </a:r>
          </a:p>
          <a:p>
            <a:pPr marL="0" indent="0" algn="ctr">
              <a:buNone/>
            </a:pPr>
            <a:r>
              <a:rPr lang="en-US" b="1" dirty="0"/>
              <a:t>Surgeon $250,000</a:t>
            </a:r>
          </a:p>
          <a:p>
            <a:pPr marL="0" indent="0" algn="ctr">
              <a:buNone/>
            </a:pPr>
            <a:r>
              <a:rPr lang="en-US" b="1" dirty="0" smtClean="0"/>
              <a:t>CEO $150,000</a:t>
            </a:r>
          </a:p>
          <a:p>
            <a:pPr marL="0" indent="0" algn="ctr">
              <a:buNone/>
            </a:pPr>
            <a:r>
              <a:rPr lang="en-US" b="1" dirty="0" smtClean="0"/>
              <a:t>Therapist </a:t>
            </a:r>
            <a:r>
              <a:rPr lang="en-US" b="1" dirty="0"/>
              <a:t>$</a:t>
            </a:r>
            <a:r>
              <a:rPr lang="en-US" b="1" dirty="0" smtClean="0"/>
              <a:t>82,390</a:t>
            </a:r>
          </a:p>
          <a:p>
            <a:pPr marL="0" indent="0" algn="ctr">
              <a:buNone/>
            </a:pPr>
            <a:r>
              <a:rPr lang="en-US" b="1" dirty="0" smtClean="0"/>
              <a:t>Lawyer </a:t>
            </a:r>
            <a:r>
              <a:rPr lang="en-US" b="1" dirty="0"/>
              <a:t>$75,000</a:t>
            </a:r>
          </a:p>
          <a:p>
            <a:pPr marL="0" indent="0" algn="ctr">
              <a:buNone/>
            </a:pPr>
            <a:r>
              <a:rPr lang="en-US" b="1" dirty="0"/>
              <a:t>Veterinarian $71,000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939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990600" y="1471785"/>
            <a:ext cx="7233880" cy="3496455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Engineer   $61,523</a:t>
            </a:r>
          </a:p>
          <a:p>
            <a:pPr marL="0" indent="0" algn="ctr">
              <a:buNone/>
            </a:pPr>
            <a:r>
              <a:rPr lang="en-US" b="1" dirty="0"/>
              <a:t>Marketing/Sales $61,290</a:t>
            </a:r>
          </a:p>
          <a:p>
            <a:pPr marL="0" indent="0" algn="ctr">
              <a:buNone/>
            </a:pPr>
            <a:r>
              <a:rPr lang="en-US" b="1" dirty="0"/>
              <a:t>Architect   $48,000</a:t>
            </a:r>
          </a:p>
          <a:p>
            <a:pPr marL="0" indent="0" algn="ctr">
              <a:buNone/>
            </a:pPr>
            <a:r>
              <a:rPr lang="en-US" b="1" dirty="0"/>
              <a:t>Teacher   $45,181</a:t>
            </a:r>
          </a:p>
          <a:p>
            <a:pPr marL="0" indent="0" algn="ctr">
              <a:buNone/>
            </a:pPr>
            <a:r>
              <a:rPr lang="en-US" b="1" dirty="0" smtClean="0"/>
              <a:t>Accountant </a:t>
            </a:r>
            <a:r>
              <a:rPr lang="en-US" b="1" dirty="0"/>
              <a:t>$45,000</a:t>
            </a:r>
          </a:p>
          <a:p>
            <a:pPr marL="0" indent="0" algn="ctr">
              <a:buNone/>
            </a:pPr>
            <a:r>
              <a:rPr lang="en-US" b="1" dirty="0" smtClean="0"/>
              <a:t>Social Work	$43,990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859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944880" y="1435028"/>
            <a:ext cx="6653772" cy="36551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Police Officer $56,980</a:t>
            </a:r>
          </a:p>
          <a:p>
            <a:pPr marL="0" indent="0" algn="ctr">
              <a:buNone/>
            </a:pPr>
            <a:r>
              <a:rPr lang="en-US" b="1" dirty="0"/>
              <a:t>Machine Toolmaker $42,000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Graphic Design $40,000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Auto Tech $39,980</a:t>
            </a:r>
          </a:p>
          <a:p>
            <a:pPr marL="0" indent="0" algn="ctr">
              <a:buNone/>
            </a:pPr>
            <a:r>
              <a:rPr lang="en-US" b="1" dirty="0" smtClean="0"/>
              <a:t>Electric Power $61,000</a:t>
            </a:r>
          </a:p>
          <a:p>
            <a:pPr marL="0" indent="0" algn="ctr">
              <a:buNone/>
            </a:pPr>
            <a:r>
              <a:rPr lang="en-US" b="1" dirty="0" smtClean="0"/>
              <a:t>Admin </a:t>
            </a:r>
            <a:r>
              <a:rPr lang="en-US" b="1" dirty="0"/>
              <a:t>Assist $</a:t>
            </a:r>
            <a:r>
              <a:rPr lang="en-US" b="1" dirty="0" smtClean="0"/>
              <a:t>30,000</a:t>
            </a:r>
          </a:p>
          <a:p>
            <a:pPr marL="0" indent="0" algn="ctr">
              <a:buNone/>
            </a:pPr>
            <a:r>
              <a:rPr lang="en-US" b="1" dirty="0"/>
              <a:t>Cosmetology $25,000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960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295401" y="1767840"/>
            <a:ext cx="4953000" cy="34442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Dishwasher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 </a:t>
            </a:r>
            <a:r>
              <a:rPr lang="en-US" b="1" dirty="0" smtClean="0"/>
              <a:t>Babysitting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Retail (Walmart)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Minimum Wage $7.25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$15,080/</a:t>
            </a:r>
            <a:r>
              <a:rPr lang="en-US" b="1" dirty="0" err="1" smtClean="0"/>
              <a:t>yr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292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114744552"/>
              </p:ext>
            </p:extLst>
          </p:nvPr>
        </p:nvGraphicFramePr>
        <p:xfrm>
          <a:off x="606947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+mn-lt"/>
              </a:rPr>
              <a:t>Importance Of Our Habits</a:t>
            </a:r>
            <a:endParaRPr lang="en-US" sz="5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97923" y="1458204"/>
            <a:ext cx="33551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Common Cues: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Teacher- “You will have the rest of the class to work…”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Teacher- “Your assignment for tomorrow is…”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 cute boy/girl smiles at you as you walk down the hall.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031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92" y="286740"/>
            <a:ext cx="1905000" cy="1085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7792" y="2844945"/>
            <a:ext cx="4811150" cy="92460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85206" y="2844945"/>
            <a:ext cx="4811150" cy="92460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60585" y="1504302"/>
            <a:ext cx="4065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Husband’s Most Annoying Habit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48155" y="1504302"/>
            <a:ext cx="4485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Wife’s Most Annoying Habit</a:t>
            </a:r>
            <a:endParaRPr lang="en-US" sz="3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12874" y="3045639"/>
            <a:ext cx="4942449" cy="2755476"/>
            <a:chOff x="1012874" y="3045639"/>
            <a:chExt cx="4942449" cy="2755476"/>
          </a:xfrm>
        </p:grpSpPr>
        <p:sp>
          <p:nvSpPr>
            <p:cNvPr id="14" name="TextBox 13"/>
            <p:cNvSpPr txBox="1"/>
            <p:nvPr/>
          </p:nvSpPr>
          <p:spPr>
            <a:xfrm>
              <a:off x="1012874" y="3045639"/>
              <a:ext cx="49424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Burping and Farting Out Loud</a:t>
              </a:r>
              <a:endPara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83679" y="4058040"/>
              <a:ext cx="2619375" cy="174307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648155" y="2844945"/>
            <a:ext cx="4942449" cy="3168912"/>
            <a:chOff x="6648155" y="2844945"/>
            <a:chExt cx="4942449" cy="3168912"/>
          </a:xfrm>
        </p:grpSpPr>
        <p:sp>
          <p:nvSpPr>
            <p:cNvPr id="15" name="TextBox 14"/>
            <p:cNvSpPr txBox="1"/>
            <p:nvPr/>
          </p:nvSpPr>
          <p:spPr>
            <a:xfrm>
              <a:off x="6648155" y="2844945"/>
              <a:ext cx="49424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Saying Nothing’s Wrong When Something Is Wrong</a:t>
              </a:r>
              <a:endPara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9217" y="3870732"/>
              <a:ext cx="2143125" cy="2143125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2995612" y="28674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+mn-lt"/>
              </a:rPr>
              <a:t>We asked 100 people…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6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92" y="286740"/>
            <a:ext cx="1905000" cy="1085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7792" y="2844945"/>
            <a:ext cx="4811150" cy="92460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85206" y="2844945"/>
            <a:ext cx="4811150" cy="92460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7792" y="1504302"/>
            <a:ext cx="4811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Percentage of jail inmates without a diploma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48153" y="1258081"/>
            <a:ext cx="4485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 much more money will a diploma make you over your lifetime?</a:t>
            </a:r>
            <a:endParaRPr lang="en-US" sz="32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87792" y="2968055"/>
            <a:ext cx="4942449" cy="2833060"/>
            <a:chOff x="787792" y="2968055"/>
            <a:chExt cx="4942449" cy="2833060"/>
          </a:xfrm>
        </p:grpSpPr>
        <p:sp>
          <p:nvSpPr>
            <p:cNvPr id="14" name="TextBox 13"/>
            <p:cNvSpPr txBox="1"/>
            <p:nvPr/>
          </p:nvSpPr>
          <p:spPr>
            <a:xfrm>
              <a:off x="787792" y="2968055"/>
              <a:ext cx="49424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69%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33398" y="4058040"/>
              <a:ext cx="1719936" cy="174307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485206" y="2972818"/>
            <a:ext cx="4942449" cy="2686449"/>
            <a:chOff x="6485206" y="2972818"/>
            <a:chExt cx="4942449" cy="2686449"/>
          </a:xfrm>
        </p:grpSpPr>
        <p:sp>
          <p:nvSpPr>
            <p:cNvPr id="15" name="TextBox 14"/>
            <p:cNvSpPr txBox="1"/>
            <p:nvPr/>
          </p:nvSpPr>
          <p:spPr>
            <a:xfrm>
              <a:off x="6485206" y="2972818"/>
              <a:ext cx="49424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$260,000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9217" y="4225322"/>
              <a:ext cx="2143125" cy="143394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995055" y="6299261"/>
            <a:ext cx="893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http://www.schoolschedulingassociates.com/handouts/DropoutReferences3-22-09.pdf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95612" y="28674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+mn-lt"/>
              </a:rPr>
              <a:t>We asked 100 people…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7973" y="672639"/>
            <a:ext cx="50361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Successful students…</a:t>
            </a:r>
          </a:p>
          <a:p>
            <a:r>
              <a:rPr lang="en-US" dirty="0" smtClean="0"/>
              <a:t>Accept personal responsibility</a:t>
            </a:r>
          </a:p>
          <a:p>
            <a:r>
              <a:rPr lang="en-US" dirty="0" smtClean="0"/>
              <a:t>Are self motivated</a:t>
            </a:r>
          </a:p>
          <a:p>
            <a:r>
              <a:rPr lang="en-US" dirty="0" smtClean="0"/>
              <a:t>Are organized and purposeful</a:t>
            </a:r>
          </a:p>
          <a:p>
            <a:r>
              <a:rPr lang="en-US" dirty="0" smtClean="0"/>
              <a:t>Keep supportive relationships</a:t>
            </a:r>
          </a:p>
          <a:p>
            <a:r>
              <a:rPr lang="en-US" dirty="0" smtClean="0"/>
              <a:t>Know themselves</a:t>
            </a:r>
          </a:p>
          <a:p>
            <a:r>
              <a:rPr lang="en-US" dirty="0" smtClean="0"/>
              <a:t>Continuously learn</a:t>
            </a:r>
          </a:p>
          <a:p>
            <a:r>
              <a:rPr lang="en-US" dirty="0" smtClean="0"/>
              <a:t>Manage their emotions</a:t>
            </a:r>
          </a:p>
          <a:p>
            <a:r>
              <a:rPr lang="en-US" dirty="0" smtClean="0"/>
              <a:t>Believe in themselves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0404" y="2525378"/>
            <a:ext cx="1763727" cy="22024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37741" y="4227975"/>
            <a:ext cx="3886371" cy="999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On time for class = On time for work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5927" y="2529860"/>
            <a:ext cx="3810000" cy="999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Homework complete = Job finished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87464" y="928137"/>
            <a:ext cx="3448803" cy="999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Good student = Good employee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1723" y="652579"/>
            <a:ext cx="526571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Struggling students…</a:t>
            </a:r>
          </a:p>
          <a:p>
            <a:r>
              <a:rPr lang="en-US" dirty="0" smtClean="0"/>
              <a:t>Think of themselves as victims</a:t>
            </a:r>
          </a:p>
          <a:p>
            <a:r>
              <a:rPr lang="en-US" dirty="0" smtClean="0"/>
              <a:t>Struggle to be motivated</a:t>
            </a:r>
          </a:p>
          <a:p>
            <a:r>
              <a:rPr lang="en-US" dirty="0" smtClean="0"/>
              <a:t>Difficulty planning ahead</a:t>
            </a:r>
          </a:p>
          <a:p>
            <a:r>
              <a:rPr lang="en-US" dirty="0" smtClean="0"/>
              <a:t>Struggle to maintain positive relationships</a:t>
            </a:r>
          </a:p>
          <a:p>
            <a:r>
              <a:rPr lang="en-US" dirty="0" smtClean="0"/>
              <a:t>Choose without thinking</a:t>
            </a:r>
          </a:p>
          <a:p>
            <a:r>
              <a:rPr lang="en-US" dirty="0" smtClean="0"/>
              <a:t>Avoid learning new things</a:t>
            </a:r>
          </a:p>
          <a:p>
            <a:r>
              <a:rPr lang="en-US" dirty="0" smtClean="0"/>
              <a:t>Doubt themselves and their value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2498" y="1731702"/>
            <a:ext cx="1721634" cy="214990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951678" y="3881603"/>
            <a:ext cx="3886371" cy="999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Late for class = Late for work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97090" y="2328380"/>
            <a:ext cx="3940959" cy="999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Lazy with homework = Lazy employee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94565" y="669196"/>
            <a:ext cx="4443484" cy="999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Struggling student = Struggling employee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9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+mn-lt"/>
              </a:rPr>
              <a:t>Don’t Be A “VICTIM”</a:t>
            </a:r>
            <a:endParaRPr lang="en-US" sz="5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2163" y="1841858"/>
            <a:ext cx="4863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“The teacher is </a:t>
            </a:r>
            <a:r>
              <a:rPr lang="en-US" dirty="0"/>
              <a:t>so </a:t>
            </a:r>
            <a:r>
              <a:rPr lang="en-US" dirty="0" smtClean="0"/>
              <a:t>boring, they put </a:t>
            </a:r>
            <a:r>
              <a:rPr lang="en-US" dirty="0"/>
              <a:t>me to sleep</a:t>
            </a:r>
            <a:r>
              <a:rPr lang="en-US" dirty="0" smtClean="0"/>
              <a:t>.”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76991" y="3000110"/>
            <a:ext cx="5013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“I’ll </a:t>
            </a:r>
            <a:r>
              <a:rPr lang="en-US" dirty="0"/>
              <a:t>never understand this subject. It’s a waste of time to study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2163" y="4219954"/>
            <a:ext cx="507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“I’ll </a:t>
            </a:r>
            <a:r>
              <a:rPr lang="en-US" dirty="0"/>
              <a:t>never do as well as </a:t>
            </a:r>
            <a:r>
              <a:rPr lang="en-US" dirty="0" smtClean="0"/>
              <a:t>‘so-and-so,’ </a:t>
            </a:r>
            <a:r>
              <a:rPr lang="en-US" dirty="0"/>
              <a:t>S/he’s a genius. </a:t>
            </a:r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99364" y="2214608"/>
            <a:ext cx="352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“This class </a:t>
            </a:r>
            <a:r>
              <a:rPr lang="en-US" dirty="0"/>
              <a:t>is a stupid requirement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24719" y="3850622"/>
            <a:ext cx="392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“It’s not my fault that I am late to class.”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71835" y="5048372"/>
            <a:ext cx="4016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“I will never be friends with ‘so-and-so,’”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97481" y="5602370"/>
            <a:ext cx="3463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“I’ll </a:t>
            </a:r>
            <a:r>
              <a:rPr lang="en-US" dirty="0"/>
              <a:t>try to do better but it’s no </a:t>
            </a:r>
            <a:r>
              <a:rPr lang="en-US" dirty="0" smtClean="0"/>
              <a:t>use”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24719" y="5807472"/>
            <a:ext cx="37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“Why do I have learn this? It’s dumb.”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0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538" y="899063"/>
            <a:ext cx="396775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Games </a:t>
            </a:r>
          </a:p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</a:t>
            </a:r>
          </a:p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Life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http://www.tpirsummaries.8m.com/TPIRSta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3760" y="160338"/>
            <a:ext cx="2716414" cy="23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ame of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061" y="2307273"/>
            <a:ext cx="2715705" cy="199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family fe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gacastingcalls.com/wp-content/uploads/2015/07/family-feud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619" y="4418549"/>
            <a:ext cx="4556930" cy="227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589002" y="160338"/>
            <a:ext cx="39066" cy="65366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30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5832" y="329906"/>
            <a:ext cx="6082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/>
              <a:t>Lessons From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5433" y="130243"/>
            <a:ext cx="1908128" cy="1635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501" y="824649"/>
            <a:ext cx="757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Finally, an exercise in…</a:t>
            </a:r>
            <a:endParaRPr lang="en-US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30078" y="2058735"/>
            <a:ext cx="8045355" cy="2678329"/>
            <a:chOff x="1405719" y="3730781"/>
            <a:chExt cx="8045355" cy="2678329"/>
          </a:xfrm>
        </p:grpSpPr>
        <p:sp>
          <p:nvSpPr>
            <p:cNvPr id="4" name="Rectangle 3"/>
            <p:cNvSpPr/>
            <p:nvPr/>
          </p:nvSpPr>
          <p:spPr>
            <a:xfrm>
              <a:off x="1405719" y="3744035"/>
              <a:ext cx="1692323" cy="2620370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64340" y="3744035"/>
              <a:ext cx="1692323" cy="2620370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654722" y="3762232"/>
              <a:ext cx="1692323" cy="2620370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58751" y="3762232"/>
              <a:ext cx="1692323" cy="2620370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1477" y="3730781"/>
              <a:ext cx="1540806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G</a:t>
              </a:r>
              <a:endPara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899" y="3730781"/>
              <a:ext cx="1383712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R</a:t>
              </a:r>
              <a:endPara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09779" y="3762232"/>
              <a:ext cx="752129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I</a:t>
              </a:r>
              <a:endPara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5191" y="3735724"/>
              <a:ext cx="1239442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T</a:t>
              </a:r>
              <a:endPara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8578" y="2752396"/>
            <a:ext cx="7574508" cy="2123658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FF0000"/>
                </a:solidFill>
              </a:rPr>
              <a:t>In 30 seconds, say 50 words that DO NOT contain the letter “A.”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5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-gQLqv9f4o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45910" y="376166"/>
            <a:ext cx="11122926" cy="62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9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-i.forbesimg.com/ashoka/files/2013/06/everyone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841" y="1413164"/>
            <a:ext cx="6431973" cy="424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5275" y="20150"/>
            <a:ext cx="108011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Raiderville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5275" y="5752469"/>
            <a:ext cx="10801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“CREATE” A Positive Future Story</a:t>
            </a: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970" y="2219966"/>
            <a:ext cx="26286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Make a Positive Vision of Your Future!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Develop </a:t>
            </a:r>
            <a:r>
              <a:rPr lang="en-US" b="1" dirty="0"/>
              <a:t>Good Habits!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Stick </a:t>
            </a:r>
            <a:r>
              <a:rPr lang="en-US" b="1" dirty="0"/>
              <a:t>To It!</a:t>
            </a:r>
          </a:p>
        </p:txBody>
      </p:sp>
    </p:spTree>
    <p:extLst>
      <p:ext uri="{BB962C8B-B14F-4D97-AF65-F5344CB8AC3E}">
        <p14:creationId xmlns:p14="http://schemas.microsoft.com/office/powerpoint/2010/main" xmlns="" val="30164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pirsummaries.8m.com/TPIRSta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246" y="244699"/>
            <a:ext cx="7304277" cy="63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638" y="1305961"/>
            <a:ext cx="452460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much do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know about the cost of the REAL  WORLD?</a:t>
            </a:r>
          </a:p>
        </p:txBody>
      </p:sp>
    </p:spTree>
    <p:extLst>
      <p:ext uri="{BB962C8B-B14F-4D97-AF65-F5344CB8AC3E}">
        <p14:creationId xmlns:p14="http://schemas.microsoft.com/office/powerpoint/2010/main" xmlns="" val="2066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pirsummaries.8m.com/TPIRSta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957" y="244700"/>
            <a:ext cx="1532566" cy="13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01050" y="1726025"/>
            <a:ext cx="3284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can of Arizona Ice Tea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2823" y="4845842"/>
            <a:ext cx="1920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$0. 79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6808" y="4571402"/>
            <a:ext cx="2952751" cy="1472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drinks.seriouseats.com/images/2012/05/20120529-taste-test-iced-tea-ariz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2" y="511175"/>
            <a:ext cx="7367027" cy="55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17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pirsummaries.8m.com/TPIRSta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957" y="244700"/>
            <a:ext cx="1532566" cy="13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01050" y="1726025"/>
            <a:ext cx="32842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Big Mac Meal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1369" y="4109736"/>
            <a:ext cx="1763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$6.29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6806" y="3835296"/>
            <a:ext cx="2952751" cy="1472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ttp://www.franchisechatter.com/wp-content/uploads/2015/01/McDonalds-Big-Mac-M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0" y="1162050"/>
            <a:ext cx="6096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41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pirsummaries.8m.com/TPIRSta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957" y="244700"/>
            <a:ext cx="1532566" cy="13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1-news.softpedia-static.com/images/news2/Processed-Foods-Are-Similar-to-Heroin-and-Nicotine-Study-Suggest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56" y="657575"/>
            <a:ext cx="7404291" cy="55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32568" y="1726025"/>
            <a:ext cx="295275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Supply of Food For 1 Person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52403" y="5287465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$2,652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2568" y="5142345"/>
            <a:ext cx="2952751" cy="1472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3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pirsummaries.8m.com/TPIRSta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957" y="244700"/>
            <a:ext cx="1532566" cy="13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8089" y="1455171"/>
            <a:ext cx="45129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in. Mongoose Legion Bike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81714" y="4314934"/>
            <a:ext cx="2465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$134.99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8209" y="4040494"/>
            <a:ext cx="2952751" cy="1472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s://encrypted-tbn2.gstatic.com/shopping?q=tbn:ANd9GcQ2djRcbv3_GQxMWwS6bjwZR1VwMVI_cAFOk2EbxrISOXPypLBsJ9W6JyXqs1kUbHLVrLg8f_M&amp;usqp=C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999" y="352442"/>
            <a:ext cx="5605445" cy="56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94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pirsummaries.8m.com/TPIRStat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957" y="244700"/>
            <a:ext cx="1532566" cy="13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32568" y="2033903"/>
            <a:ext cx="29527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Smart Car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76874" y="3434185"/>
            <a:ext cx="246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$18,646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2568" y="3232304"/>
            <a:ext cx="2952751" cy="1472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smartcarofamerica.com/gallery/displayimage.php?imageid=6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647" y="680028"/>
            <a:ext cx="7424928" cy="55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89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606</Words>
  <Application>Microsoft Office PowerPoint</Application>
  <PresentationFormat>Custom</PresentationFormat>
  <Paragraphs>165</Paragraphs>
  <Slides>32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RULES TO THE GAME </vt:lpstr>
      <vt:lpstr>PICK YOUR GAME PIECE</vt:lpstr>
      <vt:lpstr>0.00 Car</vt:lpstr>
      <vt:lpstr>4.0 Car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NWTC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VanSchyndel, Robert J.</dc:creator>
  <cp:lastModifiedBy>kffitzgerald</cp:lastModifiedBy>
  <cp:revision>84</cp:revision>
  <cp:lastPrinted>2016-04-29T12:59:29Z</cp:lastPrinted>
  <dcterms:created xsi:type="dcterms:W3CDTF">2015-04-16T14:30:47Z</dcterms:created>
  <dcterms:modified xsi:type="dcterms:W3CDTF">2017-05-03T20:06:54Z</dcterms:modified>
</cp:coreProperties>
</file>