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38" r:id="rId2"/>
    <p:sldId id="339" r:id="rId3"/>
    <p:sldId id="340" r:id="rId4"/>
    <p:sldId id="341" r:id="rId5"/>
    <p:sldId id="342" r:id="rId6"/>
    <p:sldId id="345" r:id="rId7"/>
    <p:sldId id="344" r:id="rId8"/>
    <p:sldId id="346" r:id="rId9"/>
    <p:sldId id="347" r:id="rId10"/>
    <p:sldId id="323" r:id="rId11"/>
    <p:sldId id="324" r:id="rId12"/>
    <p:sldId id="326" r:id="rId13"/>
    <p:sldId id="325" r:id="rId14"/>
    <p:sldId id="327" r:id="rId15"/>
    <p:sldId id="328" r:id="rId16"/>
    <p:sldId id="331" r:id="rId17"/>
    <p:sldId id="333" r:id="rId18"/>
    <p:sldId id="332" r:id="rId19"/>
    <p:sldId id="334" r:id="rId20"/>
    <p:sldId id="336" r:id="rId21"/>
    <p:sldId id="335" r:id="rId22"/>
    <p:sldId id="348" r:id="rId23"/>
    <p:sldId id="349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83199" autoAdjust="0"/>
  </p:normalViewPr>
  <p:slideViewPr>
    <p:cSldViewPr snapToGrid="0">
      <p:cViewPr varScale="1">
        <p:scale>
          <a:sx n="96" d="100"/>
          <a:sy n="96" d="100"/>
        </p:scale>
        <p:origin x="10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% of total cost by facility</a:t>
            </a:r>
            <a:endParaRPr lang="en-US">
              <a:effectLst/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'Summary for Report'!$A$4:$A$11</c:f>
              <c:strCache>
                <c:ptCount val="8"/>
                <c:pt idx="0">
                  <c:v>Fairview Elementary</c:v>
                </c:pt>
                <c:pt idx="1">
                  <c:v>Lannoye Elementary</c:v>
                </c:pt>
                <c:pt idx="2">
                  <c:v>Sunnyside Elementary</c:v>
                </c:pt>
                <c:pt idx="3">
                  <c:v>Hillcrest Elementary</c:v>
                </c:pt>
                <c:pt idx="4">
                  <c:v>Glenbrook Elementary</c:v>
                </c:pt>
                <c:pt idx="5">
                  <c:v>Middle School</c:v>
                </c:pt>
                <c:pt idx="6">
                  <c:v>High School*</c:v>
                </c:pt>
                <c:pt idx="7">
                  <c:v>Bus Garage</c:v>
                </c:pt>
              </c:strCache>
            </c:strRef>
          </c:cat>
          <c:val>
            <c:numRef>
              <c:f>'Summary for Report'!$B$4:$B$11</c:f>
              <c:numCache>
                <c:formatCode>"$"#,##0</c:formatCode>
                <c:ptCount val="8"/>
                <c:pt idx="0">
                  <c:v>279601.74</c:v>
                </c:pt>
                <c:pt idx="1">
                  <c:v>758098.65383999993</c:v>
                </c:pt>
                <c:pt idx="2">
                  <c:v>810514.96019999997</c:v>
                </c:pt>
                <c:pt idx="3">
                  <c:v>792244.7913599998</c:v>
                </c:pt>
                <c:pt idx="4">
                  <c:v>1231486.8587999998</c:v>
                </c:pt>
                <c:pt idx="5">
                  <c:v>1854592.31232</c:v>
                </c:pt>
                <c:pt idx="6">
                  <c:v>2758378.4117999999</c:v>
                </c:pt>
                <c:pt idx="7">
                  <c:v>16758.522000000001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B6-4595-A01F-DEE4FCBFE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544C627F-9EF1-418E-ABE7-A9656D33DA50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664BCACE-6339-4869-BBC1-CB3B61D5D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BA1A003-47AE-434F-849C-2EBFB1248CA0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5F5122C4-132A-4F0D-ACDE-850F7DE9F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2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122C4-132A-4F0D-ACDE-850F7DE9F10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3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122C4-132A-4F0D-ACDE-850F7DE9F10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84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122C4-132A-4F0D-ACDE-850F7DE9F10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65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122C4-132A-4F0D-ACDE-850F7DE9F10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99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122C4-132A-4F0D-ACDE-850F7DE9F10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1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05B7-C2E1-427F-8BE1-37FC247B17D7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4EA5-9989-480C-85C7-96CEFE6DE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69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05B7-C2E1-427F-8BE1-37FC247B17D7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4EA5-9989-480C-85C7-96CEFE6DE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7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05B7-C2E1-427F-8BE1-37FC247B17D7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4EA5-9989-480C-85C7-96CEFE6DE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0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spect="1"/>
          </p:cNvSpPr>
          <p:nvPr userDrawn="1"/>
        </p:nvSpPr>
        <p:spPr>
          <a:xfrm>
            <a:off x="10239375" y="-3152"/>
            <a:ext cx="1951887" cy="138211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3" y="0"/>
            <a:ext cx="11664424" cy="1380931"/>
          </a:xfrm>
          <a:prstGeom prst="rect">
            <a:avLst/>
          </a:prstGeom>
          <a:gradFill flip="none" rotWithShape="1">
            <a:gsLst>
              <a:gs pos="11000">
                <a:srgbClr val="2B2B58"/>
              </a:gs>
              <a:gs pos="9000">
                <a:srgbClr val="2B2B58">
                  <a:alpha val="81000"/>
                </a:srgbClr>
              </a:gs>
              <a:gs pos="100000">
                <a:srgbClr val="2B2B58"/>
              </a:gs>
              <a:gs pos="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800" y="237396"/>
            <a:ext cx="8173621" cy="96915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119" y="1825625"/>
            <a:ext cx="10739534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99190" y="227381"/>
            <a:ext cx="0" cy="895743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11664421" y="6470619"/>
            <a:ext cx="54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A0C4B89-33FC-4904-BBF0-F319EAE1A8FF}" type="slidenum">
              <a:rPr lang="en-US" smtClean="0">
                <a:solidFill>
                  <a:schemeClr val="tx1"/>
                </a:solidFill>
              </a:rPr>
              <a:pPr algn="ct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39" y="227381"/>
            <a:ext cx="908928" cy="896170"/>
          </a:xfrm>
          <a:prstGeom prst="rect">
            <a:avLst/>
          </a:prstGeom>
          <a:noFill/>
          <a:ln>
            <a:noFill/>
          </a:ln>
          <a:effectLst>
            <a:glow rad="152400">
              <a:schemeClr val="tx1">
                <a:lumMod val="85000"/>
                <a:lumOff val="15000"/>
                <a:alpha val="80000"/>
              </a:schemeClr>
            </a:glow>
          </a:effectLst>
        </p:spPr>
      </p:pic>
      <p:sp>
        <p:nvSpPr>
          <p:cNvPr id="13" name="Text Box 2"/>
          <p:cNvSpPr txBox="1">
            <a:spLocks noChangeArrowheads="1"/>
          </p:cNvSpPr>
          <p:nvPr userDrawn="1"/>
        </p:nvSpPr>
        <p:spPr bwMode="auto">
          <a:xfrm>
            <a:off x="13284" y="1129969"/>
            <a:ext cx="1355934" cy="2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i="1" dirty="0" smtClean="0">
                <a:solidFill>
                  <a:schemeClr val="bg1">
                    <a:lumMod val="6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800" i="1" dirty="0">
                <a:solidFill>
                  <a:schemeClr val="bg1">
                    <a:lumMod val="6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Facility </a:t>
            </a:r>
            <a:r>
              <a:rPr lang="en-US" sz="800" i="1" dirty="0" smtClean="0">
                <a:solidFill>
                  <a:schemeClr val="bg1">
                    <a:lumMod val="6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n-US" sz="800" i="1" baseline="0" dirty="0" smtClean="0">
                <a:solidFill>
                  <a:schemeClr val="bg1">
                    <a:lumMod val="6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Energy </a:t>
            </a:r>
            <a:r>
              <a:rPr lang="en-US" sz="800" i="1" dirty="0" smtClean="0">
                <a:solidFill>
                  <a:schemeClr val="bg1">
                    <a:lumMod val="6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Experts</a:t>
            </a:r>
            <a:endParaRPr lang="en-US" sz="2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8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05B7-C2E1-427F-8BE1-37FC247B17D7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4EA5-9989-480C-85C7-96CEFE6DE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5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05B7-C2E1-427F-8BE1-37FC247B17D7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4EA5-9989-480C-85C7-96CEFE6DE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93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05B7-C2E1-427F-8BE1-37FC247B17D7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4EA5-9989-480C-85C7-96CEFE6DE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48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05B7-C2E1-427F-8BE1-37FC247B17D7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4EA5-9989-480C-85C7-96CEFE6DE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14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05B7-C2E1-427F-8BE1-37FC247B17D7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4EA5-9989-480C-85C7-96CEFE6DE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8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05B7-C2E1-427F-8BE1-37FC247B17D7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4EA5-9989-480C-85C7-96CEFE6DE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9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05B7-C2E1-427F-8BE1-37FC247B17D7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4EA5-9989-480C-85C7-96CEFE6DE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6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A05B7-C2E1-427F-8BE1-37FC247B17D7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A4EA5-9989-480C-85C7-96CEFE6DE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9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5891600"/>
            <a:ext cx="12192000" cy="966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475"/>
          </a:xfrm>
          <a:prstGeom prst="rect">
            <a:avLst/>
          </a:prstGeom>
        </p:spPr>
        <p:txBody>
          <a:bodyPr lIns="121897" tIns="121897" rIns="121897" bIns="121897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b="0" dirty="0" smtClean="0">
                <a:solidFill>
                  <a:srgbClr val="FFFFFF"/>
                </a:solidFill>
                <a:latin typeface="Arial" pitchFamily="34" charset="0"/>
                <a:ea typeface="Roboto Slab"/>
                <a:cs typeface="Arial" pitchFamily="34" charset="0"/>
                <a:sym typeface="Roboto Slab"/>
              </a:rPr>
              <a:t>Energy Performance Contracting Services Under WI Act 32</a:t>
            </a:r>
            <a:endParaRPr lang="en" b="0" dirty="0">
              <a:solidFill>
                <a:srgbClr val="FFFFFF"/>
              </a:solidFill>
              <a:latin typeface="Arial" pitchFamily="34" charset="0"/>
              <a:ea typeface="Roboto Slab"/>
              <a:cs typeface="Arial" pitchFamily="34" charset="0"/>
              <a:sym typeface="Roboto Slab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914400" y="3786738"/>
            <a:ext cx="10363200" cy="1046316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May 17, 2017</a:t>
            </a:r>
            <a:endParaRPr lang="en" sz="3200" dirty="0">
              <a:solidFill>
                <a:schemeClr val="lt1"/>
              </a:solidFill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</p:txBody>
      </p:sp>
      <p:pic>
        <p:nvPicPr>
          <p:cNvPr id="26" name="Shape 26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95134" y="5960133"/>
            <a:ext cx="980367" cy="84963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1146500" y="6022733"/>
            <a:ext cx="2575200" cy="7336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r>
              <a:rPr lang="en" sz="1600" dirty="0">
                <a:solidFill>
                  <a:srgbClr val="C32F44"/>
                </a:solidFill>
                <a:latin typeface="Roboto Slab"/>
                <a:ea typeface="Roboto Slab"/>
                <a:cs typeface="Roboto Slab"/>
                <a:sym typeface="Roboto Slab"/>
              </a:rPr>
              <a:t>PULASKI COMMUNITY</a:t>
            </a:r>
          </a:p>
          <a:p>
            <a:r>
              <a:rPr lang="en" sz="1600" dirty="0">
                <a:solidFill>
                  <a:srgbClr val="C32F44"/>
                </a:solidFill>
                <a:latin typeface="Roboto Slab"/>
                <a:ea typeface="Roboto Slab"/>
                <a:cs typeface="Roboto Slab"/>
                <a:sym typeface="Roboto Slab"/>
              </a:rPr>
              <a:t>SCHOOL DISTRICT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3388234" y="6212333"/>
            <a:ext cx="8803999" cy="4424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 algn="r"/>
            <a:r>
              <a:rPr lang="en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FOUNDED ON </a:t>
            </a:r>
            <a:r>
              <a:rPr lang="en" b="1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TRADITION</a:t>
            </a:r>
            <a:r>
              <a:rPr lang="en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 AND </a:t>
            </a:r>
            <a:r>
              <a:rPr lang="en" b="1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PRIDE</a:t>
            </a:r>
            <a:r>
              <a:rPr lang="en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, FOCUSED ON </a:t>
            </a:r>
            <a:r>
              <a:rPr lang="en" b="1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EXCELLENCE</a:t>
            </a:r>
          </a:p>
        </p:txBody>
      </p:sp>
      <p:cxnSp>
        <p:nvCxnSpPr>
          <p:cNvPr id="29" name="Shape 29"/>
          <p:cNvCxnSpPr/>
          <p:nvPr/>
        </p:nvCxnSpPr>
        <p:spPr>
          <a:xfrm>
            <a:off x="1" y="5858533"/>
            <a:ext cx="12196399" cy="0"/>
          </a:xfrm>
          <a:prstGeom prst="straightConnector1">
            <a:avLst/>
          </a:prstGeom>
          <a:noFill/>
          <a:ln w="38100" cap="flat">
            <a:solidFill>
              <a:srgbClr val="66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03" y="268544"/>
            <a:ext cx="8415967" cy="3331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6873" y="3969349"/>
            <a:ext cx="8328603" cy="1342456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Pulaski Community School </a:t>
            </a:r>
            <a:r>
              <a:rPr lang="en-US" sz="4800" dirty="0" smtClean="0">
                <a:solidFill>
                  <a:schemeClr val="bg1"/>
                </a:solidFill>
              </a:rPr>
              <a:t>District</a:t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Energy Savings Project Presentation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00" y="759719"/>
            <a:ext cx="2287548" cy="2255437"/>
          </a:xfrm>
          <a:prstGeom prst="rect">
            <a:avLst/>
          </a:prstGeom>
          <a:noFill/>
          <a:ln>
            <a:noFill/>
          </a:ln>
          <a:effectLst>
            <a:glow rad="152400">
              <a:schemeClr val="tx1">
                <a:lumMod val="85000"/>
                <a:lumOff val="15000"/>
                <a:alpha val="80000"/>
              </a:schemeClr>
            </a:glo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5063013" y="3969348"/>
            <a:ext cx="0" cy="89574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465" y="360368"/>
            <a:ext cx="8221739" cy="3138461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8686801" y="3077375"/>
            <a:ext cx="3162299" cy="45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2000" i="1" dirty="0" smtClean="0">
                <a:solidFill>
                  <a:prstClr val="white">
                    <a:lumMod val="65000"/>
                  </a:prst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i="1" dirty="0">
                <a:solidFill>
                  <a:prstClr val="white">
                    <a:lumMod val="65000"/>
                  </a:prst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Facility </a:t>
            </a:r>
            <a:r>
              <a:rPr lang="en-US" sz="2000" i="1" dirty="0" smtClean="0">
                <a:solidFill>
                  <a:prstClr val="white">
                    <a:lumMod val="65000"/>
                  </a:prst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Energy Experts</a:t>
            </a:r>
            <a:endParaRPr lang="en-US" sz="1050" dirty="0">
              <a:solidFill>
                <a:prstClr val="white">
                  <a:lumMod val="6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586" y="3969348"/>
            <a:ext cx="3218011" cy="230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3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924" y="2306287"/>
            <a:ext cx="8468049" cy="382297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321639"/>
              </p:ext>
            </p:extLst>
          </p:nvPr>
        </p:nvGraphicFramePr>
        <p:xfrm>
          <a:off x="371960" y="1801090"/>
          <a:ext cx="11329261" cy="4134206"/>
        </p:xfrm>
        <a:graphic>
          <a:graphicData uri="http://schemas.openxmlformats.org/drawingml/2006/table">
            <a:tbl>
              <a:tblPr firstRow="1" firstCol="1" bandRow="1"/>
              <a:tblGrid>
                <a:gridCol w="3875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6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63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3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04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16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Facility Name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B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Size (</a:t>
                      </a: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sq-ft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B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 Utility Cost ($)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B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$/</a:t>
                      </a: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sq-ft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B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kWh/</a:t>
                      </a: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sq-ft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B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Therms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sq-ft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B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kBtu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sq-ft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B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8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Pulaski High School (PHS)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317,191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$197,966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$0.62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8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Pulaski Community Middle School (PCMS)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222,628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$176,275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$0.79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8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Glenbrook Elementary School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129,066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$99,068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$0.77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8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Hillcrest Elementary School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64,244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$32,954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$0.51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8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Sunnyside Elementary School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61,180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$38,477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$0.63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8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Lannoye Elementary School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55,311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$24,313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$0.44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34.6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8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Fairview Elementary School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$26,744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$0.86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8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Bus Garage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$9,521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$2.12 **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112.7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8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885,120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$605,318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$0.68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Bill Charges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010690"/>
              </p:ext>
            </p:extLst>
          </p:nvPr>
        </p:nvGraphicFramePr>
        <p:xfrm>
          <a:off x="1029477" y="1773380"/>
          <a:ext cx="7973954" cy="3751061"/>
        </p:xfrm>
        <a:graphic>
          <a:graphicData uri="http://schemas.openxmlformats.org/drawingml/2006/table">
            <a:tbl>
              <a:tblPr/>
              <a:tblGrid>
                <a:gridCol w="2723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1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6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School Name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B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kW (Demand)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B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kWh (Energy)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B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$/</a:t>
                      </a:r>
                      <a:r>
                        <a:rPr lang="en-US" sz="14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Therm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B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02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Fairview Elementary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$0.03500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$0.6410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02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Lannoye Elementary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$0.09477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$0.5240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02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Sunnyside Elementary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$0.06458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$0.6630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02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Hillcrest Elementary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$0.06458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$0.5290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02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Glenbrook Elementary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$13.80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$0.07842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$0.6180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02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Middle School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$13.80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$0.07842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$0.5640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02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School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$0.06458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$0.5930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02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Garage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$0.13282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$0.8000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8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Breakout by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924" y="2306287"/>
            <a:ext cx="8468049" cy="382297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057073"/>
              </p:ext>
            </p:extLst>
          </p:nvPr>
        </p:nvGraphicFramePr>
        <p:xfrm>
          <a:off x="779605" y="2152842"/>
          <a:ext cx="4843005" cy="3453274"/>
        </p:xfrm>
        <a:graphic>
          <a:graphicData uri="http://schemas.openxmlformats.org/drawingml/2006/table">
            <a:tbl>
              <a:tblPr firstRow="1" firstCol="1" bandRow="1"/>
              <a:tblGrid>
                <a:gridCol w="2550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2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9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Facility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B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Project Cost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B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93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Fairview Elementary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$279,602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93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Lannoye Elementary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$758,099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93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Sunnyside Elementary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$810,515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93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Hillcrest Elementary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$792,245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93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Glenbrook Elementary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$1,231,487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93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Middle School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$1,854,592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93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School*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$2,758,378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93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Bus Garage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$16,759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9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$8,501,676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934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*Total Project Cost includes $1,617,000 for new roof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28069843"/>
              </p:ext>
            </p:extLst>
          </p:nvPr>
        </p:nvGraphicFramePr>
        <p:xfrm>
          <a:off x="5953109" y="1528407"/>
          <a:ext cx="5872097" cy="4934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09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Savings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761645"/>
              </p:ext>
            </p:extLst>
          </p:nvPr>
        </p:nvGraphicFramePr>
        <p:xfrm>
          <a:off x="201478" y="1456837"/>
          <a:ext cx="11670224" cy="4680493"/>
        </p:xfrm>
        <a:graphic>
          <a:graphicData uri="http://schemas.openxmlformats.org/drawingml/2006/table">
            <a:tbl>
              <a:tblPr firstRow="1" firstCol="1" bandRow="1"/>
              <a:tblGrid>
                <a:gridCol w="3462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6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05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0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69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7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Facility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B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 Utility Cost (Normalized)*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B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Est. Annual Energy Savings ($)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B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Est. Annual O&amp;M Savings ($)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B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 Term Operational Savings (LTOS)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B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Energy Savings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B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Simple Payback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B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3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Fairview Elementary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$26,744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$6,134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$8,060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$12,051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3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Lannoye Elementary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$28,950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$7,010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$9,956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$33,319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3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Sunnyside Elementary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$49,834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$10,790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$17,130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$34,691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3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Hillcrest Elementary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$40,091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$12,094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$17,988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$32,235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3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Glenbrook Elementary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$113,425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$27,150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$39,386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$52,806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3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Middle School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$176,275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$30,134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$62,336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$69,726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3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School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$231,823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$37,302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$57,094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$100,933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3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Bus Garage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$9,521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$1,490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32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$676,664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$132,103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$212,041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$336,309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321"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*Normalization to accommodate needed fresh air and various variable such as weather, hours of operations, etc…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36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Location Breakout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535645"/>
              </p:ext>
            </p:extLst>
          </p:nvPr>
        </p:nvGraphicFramePr>
        <p:xfrm>
          <a:off x="831273" y="1440872"/>
          <a:ext cx="6594764" cy="4724386"/>
        </p:xfrm>
        <a:graphic>
          <a:graphicData uri="http://schemas.openxmlformats.org/drawingml/2006/table">
            <a:tbl>
              <a:tblPr firstRow="1" firstCol="1" bandRow="1"/>
              <a:tblGrid>
                <a:gridCol w="710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1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2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Code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B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B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Scope location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B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7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Upgrade Interior lighting to LED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X,BG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7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Upgrade remaining exterior lights to LED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X,BG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7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Building Weatherization &amp; Insulation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X,BG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7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Energy Recovery Ventilators (ERVs)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7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Demand Controlled Ventilation (DCV)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572"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3</a:t>
                      </a:r>
                      <a:endParaRPr lang="en-US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Upgrade pneumatics to DDC for building controls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SS,HC,GB,MS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6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HVAC projects and improvements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LN,SS**,HC,GB**,MS**,HS,BG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6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Upgrade aged water heaters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FV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6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Upgrade aged kitchen equipment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7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Replace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aged roofing areas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FV,LN,SS,HC,GB,MS,HS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7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Window Replacement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SS,HC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440748"/>
              </p:ext>
            </p:extLst>
          </p:nvPr>
        </p:nvGraphicFramePr>
        <p:xfrm>
          <a:off x="8021780" y="2008870"/>
          <a:ext cx="2715493" cy="3740770"/>
        </p:xfrm>
        <a:graphic>
          <a:graphicData uri="http://schemas.openxmlformats.org/drawingml/2006/table">
            <a:tbl>
              <a:tblPr firstRow="1" firstCol="1" bandRow="1"/>
              <a:tblGrid>
                <a:gridCol w="2181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077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Code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07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School Buildings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07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Fairview Elementary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FV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07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Lannoye Elementary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07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Sunnyside Elementary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07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Hillcrest Elementary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07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Glenbrook Elementary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GB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07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Middle School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07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School*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07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Bus Garage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1: LED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119" y="1825625"/>
            <a:ext cx="6380373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Project Includes: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LED indoor lighting fixtures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LED outdoor lighting (remaining areas)</a:t>
            </a:r>
          </a:p>
          <a:p>
            <a:r>
              <a:rPr lang="en-US" sz="2400" dirty="0" smtClean="0"/>
              <a:t>Benefits: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Long lasting, expected life of 25+ years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 or 10 year manufacturer warranties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Reduced operations and maintenance costs 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Improved quality and uniformity of light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etter learning environment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50%+ energy reduction compared to existing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7595" y="1770196"/>
            <a:ext cx="4403651" cy="2787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Image result for xtor2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920" y="4797034"/>
            <a:ext cx="1069604" cy="106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ree cr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692" y="4729803"/>
            <a:ext cx="1662432" cy="120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56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2.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Building Weatherization &amp; Insulation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119" y="1825625"/>
            <a:ext cx="6380373" cy="4351338"/>
          </a:xfrm>
        </p:spPr>
        <p:txBody>
          <a:bodyPr/>
          <a:lstStyle/>
          <a:p>
            <a:r>
              <a:rPr lang="en-US" sz="2400" dirty="0" smtClean="0"/>
              <a:t>Project Includes: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Weather-strip and seal exterior doors and interior doors to unconditioned rooms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1-part and 2-part foam on roof/wall joints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Caulk windows, 1 line at perimeter</a:t>
            </a:r>
          </a:p>
          <a:p>
            <a:r>
              <a:rPr lang="en-US" sz="2400" dirty="0" smtClean="0"/>
              <a:t>Benefits: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Reduce air infiltration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Reduce thermal energy loss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Improve occupant comfort (reduce draftiness)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558" y="1825625"/>
            <a:ext cx="2732113" cy="2001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0254" y="1825627"/>
            <a:ext cx="1594438" cy="2001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/>
          <a:srcRect l="2690" r="15883"/>
          <a:stretch/>
        </p:blipFill>
        <p:spPr>
          <a:xfrm>
            <a:off x="9147558" y="3955075"/>
            <a:ext cx="2721458" cy="18990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/>
          <a:srcRect b="7640"/>
          <a:stretch/>
        </p:blipFill>
        <p:spPr>
          <a:xfrm>
            <a:off x="7420254" y="3955075"/>
            <a:ext cx="1589094" cy="189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HVAC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119" y="1825625"/>
            <a:ext cx="6693411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Project Includes: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Replace outdated pneumatics to DDC controls and update existing DDC software/front end to latest version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Replace older HVAC &amp; water heater equipment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Install energy recovery ventilators (ERVs)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Install demand controlled ventilation</a:t>
            </a:r>
          </a:p>
          <a:p>
            <a:r>
              <a:rPr lang="en-US" sz="2400" dirty="0" smtClean="0"/>
              <a:t>Benefits: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Replace outdated equipment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educe maintenance costs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Improved building performance and occupant comfort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Save energy, better scheduling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Improve air quality</a:t>
            </a:r>
          </a:p>
          <a:p>
            <a:pPr lvl="1"/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638" b="5935"/>
          <a:stretch/>
        </p:blipFill>
        <p:spPr>
          <a:xfrm>
            <a:off x="7600362" y="2393474"/>
            <a:ext cx="1762700" cy="1607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31954" y="2410620"/>
            <a:ext cx="2395614" cy="1590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0362" y="4112260"/>
            <a:ext cx="1762700" cy="1407972"/>
          </a:xfrm>
          <a:prstGeom prst="rect">
            <a:avLst/>
          </a:prstGeom>
        </p:spPr>
      </p:pic>
      <p:pic>
        <p:nvPicPr>
          <p:cNvPr id="2050" name="Picture 2" descr="Image result for renewaire energy recovery ventilat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3" b="21493"/>
          <a:stretch/>
        </p:blipFill>
        <p:spPr bwMode="auto">
          <a:xfrm>
            <a:off x="9631954" y="4112260"/>
            <a:ext cx="2382624" cy="140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Kitchen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119" y="1825625"/>
            <a:ext cx="6380373" cy="4351338"/>
          </a:xfrm>
        </p:spPr>
        <p:txBody>
          <a:bodyPr/>
          <a:lstStyle/>
          <a:p>
            <a:r>
              <a:rPr lang="en-US" sz="2400" dirty="0" smtClean="0"/>
              <a:t>Project Includes: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Replace walk-in freezer/coolers as needed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Replace electric booster heater for dishwasher with a natural gas fired unit</a:t>
            </a:r>
          </a:p>
          <a:p>
            <a:r>
              <a:rPr lang="en-US" sz="2400" dirty="0" smtClean="0"/>
              <a:t>Benefits: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Replace equipment that is past typical service life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Reduce demand (kW) costs associated with operating an electric booster heater &amp; use a cheaper fuel source</a:t>
            </a:r>
          </a:p>
        </p:txBody>
      </p:sp>
      <p:pic>
        <p:nvPicPr>
          <p:cNvPr id="3074" name="Picture 2" descr="Image result for hatco natural gas 200,000 btu booster he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288" y="3119336"/>
            <a:ext cx="1979136" cy="197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7863" y="1593273"/>
            <a:ext cx="2522256" cy="379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5891600"/>
            <a:ext cx="12192000" cy="966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858981" y="226904"/>
            <a:ext cx="10363200" cy="1006151"/>
          </a:xfrm>
          <a:prstGeom prst="rect">
            <a:avLst/>
          </a:prstGeom>
        </p:spPr>
        <p:txBody>
          <a:bodyPr lIns="121897" tIns="121897" rIns="121897" bIns="121897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b="0" dirty="0" smtClean="0">
                <a:solidFill>
                  <a:srgbClr val="FFFFFF"/>
                </a:solidFill>
                <a:latin typeface="Arial" pitchFamily="34" charset="0"/>
                <a:ea typeface="Roboto Slab"/>
                <a:cs typeface="Arial" pitchFamily="34" charset="0"/>
                <a:sym typeface="Roboto Slab"/>
              </a:rPr>
              <a:t>History of Act 32 in PCSD</a:t>
            </a:r>
            <a:endParaRPr lang="en" b="0" dirty="0">
              <a:solidFill>
                <a:srgbClr val="FFFFFF"/>
              </a:solidFill>
              <a:latin typeface="Arial" pitchFamily="34" charset="0"/>
              <a:ea typeface="Roboto Slab"/>
              <a:cs typeface="Arial" pitchFamily="34" charset="0"/>
              <a:sym typeface="Roboto Slab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914400" y="1177635"/>
            <a:ext cx="10363200" cy="4627419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Research: </a:t>
            </a: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</a:pPr>
            <a:r>
              <a:rPr lang="en" sz="28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Investigate experiences of other districts</a:t>
            </a:r>
          </a:p>
          <a:p>
            <a:pPr lvl="1" algn="l">
              <a:spcBef>
                <a:spcPts val="0"/>
              </a:spcBef>
            </a:pPr>
            <a:endParaRPr lang="en" sz="2800" dirty="0" smtClean="0">
              <a:solidFill>
                <a:schemeClr val="lt1"/>
              </a:solidFill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  <a:p>
            <a:pPr algn="l">
              <a:spcBef>
                <a:spcPts val="0"/>
              </a:spcBef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2016-2017 school year – </a:t>
            </a: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</a:pPr>
            <a:r>
              <a:rPr lang="en" sz="28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Investigate viability of project for PCSD </a:t>
            </a: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</a:pPr>
            <a:r>
              <a:rPr lang="en" sz="28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Meet with potential Energy Savings Contractors</a:t>
            </a: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</a:pPr>
            <a:r>
              <a:rPr lang="en" sz="28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Receive feedback on needs and potential projets </a:t>
            </a: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</a:pPr>
            <a:r>
              <a:rPr lang="en" sz="28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Consult with Bond Counsel, Financial Advisor, and Legal</a:t>
            </a:r>
          </a:p>
        </p:txBody>
      </p:sp>
      <p:pic>
        <p:nvPicPr>
          <p:cNvPr id="26" name="Shape 26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95134" y="5960133"/>
            <a:ext cx="980367" cy="84963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1146500" y="6022733"/>
            <a:ext cx="2575200" cy="7336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r>
              <a:rPr lang="en" sz="1600" dirty="0">
                <a:solidFill>
                  <a:srgbClr val="C32F44"/>
                </a:solidFill>
                <a:latin typeface="Roboto Slab"/>
                <a:ea typeface="Roboto Slab"/>
                <a:cs typeface="Roboto Slab"/>
                <a:sym typeface="Roboto Slab"/>
              </a:rPr>
              <a:t>PULASKI COMMUNITY</a:t>
            </a:r>
          </a:p>
          <a:p>
            <a:r>
              <a:rPr lang="en" sz="1600" dirty="0">
                <a:solidFill>
                  <a:srgbClr val="C32F44"/>
                </a:solidFill>
                <a:latin typeface="Roboto Slab"/>
                <a:ea typeface="Roboto Slab"/>
                <a:cs typeface="Roboto Slab"/>
                <a:sym typeface="Roboto Slab"/>
              </a:rPr>
              <a:t>SCHOOL DISTRICT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3388234" y="6212333"/>
            <a:ext cx="8803999" cy="4424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 algn="r"/>
            <a:r>
              <a:rPr lang="en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FOUNDED ON </a:t>
            </a:r>
            <a:r>
              <a:rPr lang="en" b="1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TRADITION</a:t>
            </a:r>
            <a:r>
              <a:rPr lang="en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 AND </a:t>
            </a:r>
            <a:r>
              <a:rPr lang="en" b="1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PRIDE</a:t>
            </a:r>
            <a:r>
              <a:rPr lang="en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, FOCUSED ON </a:t>
            </a:r>
            <a:r>
              <a:rPr lang="en" b="1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EXCELLENCE</a:t>
            </a:r>
          </a:p>
        </p:txBody>
      </p:sp>
      <p:cxnSp>
        <p:nvCxnSpPr>
          <p:cNvPr id="29" name="Shape 29"/>
          <p:cNvCxnSpPr/>
          <p:nvPr/>
        </p:nvCxnSpPr>
        <p:spPr>
          <a:xfrm>
            <a:off x="1" y="5858533"/>
            <a:ext cx="12196399" cy="0"/>
          </a:xfrm>
          <a:prstGeom prst="straightConnector1">
            <a:avLst/>
          </a:prstGeom>
          <a:noFill/>
          <a:ln w="38100" cap="flat">
            <a:solidFill>
              <a:srgbClr val="66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Replace aged roofing areas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119" y="1825625"/>
            <a:ext cx="7007572" cy="4351338"/>
          </a:xfrm>
        </p:spPr>
        <p:txBody>
          <a:bodyPr/>
          <a:lstStyle/>
          <a:p>
            <a:r>
              <a:rPr lang="en-US" sz="2400" dirty="0" smtClean="0"/>
              <a:t>Project Includes: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Replace aged roof sections that are at or beyond useful life.</a:t>
            </a:r>
          </a:p>
          <a:p>
            <a:r>
              <a:rPr lang="en-US" sz="2400" dirty="0" smtClean="0"/>
              <a:t>Benefits: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Roof systems are well past the typical service life and are no longer under warranty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New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roof system would include 20 year no dollar limit manufacturer warranty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Investigate replacement of insulation and possibility of adding more R-value</a:t>
            </a:r>
          </a:p>
        </p:txBody>
      </p:sp>
      <p:pic>
        <p:nvPicPr>
          <p:cNvPr id="7" name="Picture 6" descr="N:\!ACTIVE JOBS\JK15-02 Rib Lake School District\8 - Photos\Post - Construction\8-24-15\20150824_101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6435" y="1953491"/>
            <a:ext cx="3757404" cy="2113540"/>
          </a:xfrm>
          <a:prstGeom prst="rect">
            <a:avLst/>
          </a:prstGeom>
          <a:noFill/>
        </p:spPr>
      </p:pic>
      <p:pic>
        <p:nvPicPr>
          <p:cNvPr id="6" name="Picture 5" descr="\\hhe-msnsrv1.hhelectric.local\energymanagement\!ACTIVE JOBS\JK15-02 Rib Lake School District\8 - Photos\Post - Construction\Roofing Inspection 7-10-15\20150710_175101.jpg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2" y="3766403"/>
            <a:ext cx="3614882" cy="203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4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 Window Replacement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0036" y="2854036"/>
            <a:ext cx="4890282" cy="270069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26283" y="1853334"/>
            <a:ext cx="57745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Project Includes: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Replace aged and failing windows</a:t>
            </a:r>
          </a:p>
          <a:p>
            <a:r>
              <a:rPr lang="en-US" sz="2400" dirty="0" smtClean="0"/>
              <a:t>Benefits: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Maintain or install adjustable windows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Minimized temperature gradient by windows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Investigate replacement of insulation around windows for better weatherization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63" y="2653167"/>
            <a:ext cx="8328603" cy="1342456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Questions? 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00" y="759719"/>
            <a:ext cx="2287548" cy="2255437"/>
          </a:xfrm>
          <a:prstGeom prst="rect">
            <a:avLst/>
          </a:prstGeom>
          <a:noFill/>
          <a:ln>
            <a:noFill/>
          </a:ln>
          <a:effectLst>
            <a:glow rad="152400">
              <a:schemeClr val="tx1">
                <a:lumMod val="85000"/>
                <a:lumOff val="15000"/>
                <a:alpha val="80000"/>
              </a:schemeClr>
            </a:glow>
          </a:effectLst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8686801" y="3077375"/>
            <a:ext cx="3162299" cy="45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2000" i="1" dirty="0" smtClean="0">
                <a:solidFill>
                  <a:prstClr val="white">
                    <a:lumMod val="65000"/>
                  </a:prst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i="1" dirty="0">
                <a:solidFill>
                  <a:prstClr val="white">
                    <a:lumMod val="65000"/>
                  </a:prst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Facility </a:t>
            </a:r>
            <a:r>
              <a:rPr lang="en-US" sz="2000" i="1" dirty="0" smtClean="0">
                <a:solidFill>
                  <a:prstClr val="white">
                    <a:lumMod val="65000"/>
                  </a:prst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Energy Experts</a:t>
            </a:r>
            <a:endParaRPr lang="en-US" sz="1050" dirty="0">
              <a:solidFill>
                <a:prstClr val="white">
                  <a:lumMod val="6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586" y="3969348"/>
            <a:ext cx="3218011" cy="230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3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5891600"/>
            <a:ext cx="12192000" cy="966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858981" y="226904"/>
            <a:ext cx="10363200" cy="1006151"/>
          </a:xfrm>
          <a:prstGeom prst="rect">
            <a:avLst/>
          </a:prstGeom>
        </p:spPr>
        <p:txBody>
          <a:bodyPr lIns="121897" tIns="121897" rIns="121897" bIns="121897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b="0" dirty="0" smtClean="0">
                <a:solidFill>
                  <a:srgbClr val="FFFFFF"/>
                </a:solidFill>
                <a:latin typeface="Arial" pitchFamily="34" charset="0"/>
                <a:ea typeface="Roboto Slab"/>
                <a:cs typeface="Arial" pitchFamily="34" charset="0"/>
                <a:sym typeface="Roboto Slab"/>
              </a:rPr>
              <a:t>Next Steps </a:t>
            </a:r>
            <a:endParaRPr lang="en" b="0" dirty="0">
              <a:solidFill>
                <a:srgbClr val="FFFFFF"/>
              </a:solidFill>
              <a:latin typeface="Arial" pitchFamily="34" charset="0"/>
              <a:ea typeface="Roboto Slab"/>
              <a:cs typeface="Arial" pitchFamily="34" charset="0"/>
              <a:sym typeface="Roboto Slab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914400" y="1177635"/>
            <a:ext cx="10363200" cy="4627419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RFP Responses – </a:t>
            </a: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</a:pPr>
            <a:r>
              <a:rPr lang="en" sz="28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As Expected, H&amp;H was the only respondent to the RFP for Energy Savings Performance Contract </a:t>
            </a: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</a:pPr>
            <a:r>
              <a:rPr lang="en" sz="28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Recommended from RFQ process  </a:t>
            </a: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</a:pPr>
            <a:r>
              <a:rPr lang="en" sz="28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Conducted phase 1 assessment </a:t>
            </a:r>
          </a:p>
          <a:p>
            <a:pPr lvl="1" algn="l">
              <a:spcBef>
                <a:spcPts val="0"/>
              </a:spcBef>
            </a:pPr>
            <a:endParaRPr lang="en" sz="2800" dirty="0" smtClean="0">
              <a:solidFill>
                <a:schemeClr val="lt1"/>
              </a:solidFill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  <a:p>
            <a:pPr algn="l">
              <a:spcBef>
                <a:spcPts val="0"/>
              </a:spcBef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Board Action </a:t>
            </a:r>
            <a:r>
              <a:rPr lang="en" sz="320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–   (INSERT LANUGAGE FOR BOARD MOTION HERE) </a:t>
            </a:r>
            <a:endParaRPr lang="en" sz="3200" dirty="0" smtClean="0">
              <a:solidFill>
                <a:schemeClr val="lt1"/>
              </a:solidFill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</p:txBody>
      </p:sp>
      <p:pic>
        <p:nvPicPr>
          <p:cNvPr id="26" name="Shape 26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95134" y="5960133"/>
            <a:ext cx="980367" cy="84963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1146500" y="6022733"/>
            <a:ext cx="2575200" cy="7336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r>
              <a:rPr lang="en" sz="1600" dirty="0">
                <a:solidFill>
                  <a:srgbClr val="C32F44"/>
                </a:solidFill>
                <a:latin typeface="Roboto Slab"/>
                <a:ea typeface="Roboto Slab"/>
                <a:cs typeface="Roboto Slab"/>
                <a:sym typeface="Roboto Slab"/>
              </a:rPr>
              <a:t>PULASKI COMMUNITY</a:t>
            </a:r>
          </a:p>
          <a:p>
            <a:r>
              <a:rPr lang="en" sz="1600" dirty="0">
                <a:solidFill>
                  <a:srgbClr val="C32F44"/>
                </a:solidFill>
                <a:latin typeface="Roboto Slab"/>
                <a:ea typeface="Roboto Slab"/>
                <a:cs typeface="Roboto Slab"/>
                <a:sym typeface="Roboto Slab"/>
              </a:rPr>
              <a:t>SCHOOL DISTRICT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3388234" y="6212333"/>
            <a:ext cx="8803999" cy="4424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 algn="r"/>
            <a:r>
              <a:rPr lang="en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FOUNDED ON </a:t>
            </a:r>
            <a:r>
              <a:rPr lang="en" b="1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TRADITION</a:t>
            </a:r>
            <a:r>
              <a:rPr lang="en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 AND </a:t>
            </a:r>
            <a:r>
              <a:rPr lang="en" b="1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PRIDE</a:t>
            </a:r>
            <a:r>
              <a:rPr lang="en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, FOCUSED ON </a:t>
            </a:r>
            <a:r>
              <a:rPr lang="en" b="1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EXCELLENCE</a:t>
            </a:r>
          </a:p>
        </p:txBody>
      </p:sp>
      <p:cxnSp>
        <p:nvCxnSpPr>
          <p:cNvPr id="29" name="Shape 29"/>
          <p:cNvCxnSpPr/>
          <p:nvPr/>
        </p:nvCxnSpPr>
        <p:spPr>
          <a:xfrm>
            <a:off x="1" y="5858533"/>
            <a:ext cx="12196399" cy="0"/>
          </a:xfrm>
          <a:prstGeom prst="straightConnector1">
            <a:avLst/>
          </a:prstGeom>
          <a:noFill/>
          <a:ln w="38100" cap="flat">
            <a:solidFill>
              <a:srgbClr val="66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5891600"/>
            <a:ext cx="12192000" cy="966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858981" y="226904"/>
            <a:ext cx="10363200" cy="1006151"/>
          </a:xfrm>
          <a:prstGeom prst="rect">
            <a:avLst/>
          </a:prstGeom>
        </p:spPr>
        <p:txBody>
          <a:bodyPr lIns="121897" tIns="121897" rIns="121897" bIns="121897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b="0" dirty="0" smtClean="0">
                <a:solidFill>
                  <a:srgbClr val="FFFFFF"/>
                </a:solidFill>
                <a:latin typeface="Arial" pitchFamily="34" charset="0"/>
                <a:ea typeface="Roboto Slab"/>
                <a:cs typeface="Arial" pitchFamily="34" charset="0"/>
                <a:sym typeface="Roboto Slab"/>
              </a:rPr>
              <a:t>History of Act 32 in PCSD</a:t>
            </a:r>
            <a:endParaRPr lang="en" b="0" dirty="0">
              <a:solidFill>
                <a:srgbClr val="FFFFFF"/>
              </a:solidFill>
              <a:latin typeface="Arial" pitchFamily="34" charset="0"/>
              <a:ea typeface="Roboto Slab"/>
              <a:cs typeface="Arial" pitchFamily="34" charset="0"/>
              <a:sym typeface="Roboto Slab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914400" y="1177635"/>
            <a:ext cx="10363200" cy="4627419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March 15, 2017 – 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Presented initial information to the Board of Education</a:t>
            </a: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</a:pPr>
            <a:r>
              <a:rPr lang="en" sz="28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Viable option to fund many items on our 10 year maintenance plan</a:t>
            </a: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</a:pPr>
            <a:r>
              <a:rPr lang="en" sz="28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Timing</a:t>
            </a: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</a:pPr>
            <a:r>
              <a:rPr lang="en" sz="28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Health of the District </a:t>
            </a:r>
            <a:endParaRPr lang="en" sz="3200" dirty="0" smtClean="0">
              <a:solidFill>
                <a:schemeClr val="lt1"/>
              </a:solidFill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endParaRPr lang="en" sz="3200" dirty="0" smtClean="0">
              <a:solidFill>
                <a:schemeClr val="lt1"/>
              </a:solidFill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Act 32 investigation continues through a Request for Qualifications (RFQ)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endParaRPr lang="en" sz="3200" dirty="0">
              <a:solidFill>
                <a:schemeClr val="lt1"/>
              </a:solidFill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</p:txBody>
      </p:sp>
      <p:pic>
        <p:nvPicPr>
          <p:cNvPr id="26" name="Shape 26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95134" y="5960133"/>
            <a:ext cx="980367" cy="84963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1146500" y="6022733"/>
            <a:ext cx="2575200" cy="7336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r>
              <a:rPr lang="en" sz="1600" dirty="0">
                <a:solidFill>
                  <a:srgbClr val="C32F44"/>
                </a:solidFill>
                <a:latin typeface="Roboto Slab"/>
                <a:ea typeface="Roboto Slab"/>
                <a:cs typeface="Roboto Slab"/>
                <a:sym typeface="Roboto Slab"/>
              </a:rPr>
              <a:t>PULASKI COMMUNITY</a:t>
            </a:r>
          </a:p>
          <a:p>
            <a:r>
              <a:rPr lang="en" sz="1600" dirty="0">
                <a:solidFill>
                  <a:srgbClr val="C32F44"/>
                </a:solidFill>
                <a:latin typeface="Roboto Slab"/>
                <a:ea typeface="Roboto Slab"/>
                <a:cs typeface="Roboto Slab"/>
                <a:sym typeface="Roboto Slab"/>
              </a:rPr>
              <a:t>SCHOOL DISTRICT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3388234" y="6212333"/>
            <a:ext cx="8803999" cy="4424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 algn="r"/>
            <a:r>
              <a:rPr lang="en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FOUNDED ON </a:t>
            </a:r>
            <a:r>
              <a:rPr lang="en" b="1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TRADITION</a:t>
            </a:r>
            <a:r>
              <a:rPr lang="en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 AND </a:t>
            </a:r>
            <a:r>
              <a:rPr lang="en" b="1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PRIDE</a:t>
            </a:r>
            <a:r>
              <a:rPr lang="en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, FOCUSED ON </a:t>
            </a:r>
            <a:r>
              <a:rPr lang="en" b="1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EXCELLENCE</a:t>
            </a:r>
          </a:p>
        </p:txBody>
      </p:sp>
      <p:cxnSp>
        <p:nvCxnSpPr>
          <p:cNvPr id="29" name="Shape 29"/>
          <p:cNvCxnSpPr/>
          <p:nvPr/>
        </p:nvCxnSpPr>
        <p:spPr>
          <a:xfrm>
            <a:off x="1" y="5858533"/>
            <a:ext cx="12196399" cy="0"/>
          </a:xfrm>
          <a:prstGeom prst="straightConnector1">
            <a:avLst/>
          </a:prstGeom>
          <a:noFill/>
          <a:ln w="38100" cap="flat">
            <a:solidFill>
              <a:srgbClr val="66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5891600"/>
            <a:ext cx="12192000" cy="966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858981" y="226904"/>
            <a:ext cx="10363200" cy="1006151"/>
          </a:xfrm>
          <a:prstGeom prst="rect">
            <a:avLst/>
          </a:prstGeom>
        </p:spPr>
        <p:txBody>
          <a:bodyPr lIns="121897" tIns="121897" rIns="121897" bIns="121897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b="0" dirty="0" smtClean="0">
                <a:solidFill>
                  <a:srgbClr val="FFFFFF"/>
                </a:solidFill>
                <a:latin typeface="Arial" pitchFamily="34" charset="0"/>
                <a:ea typeface="Roboto Slab"/>
                <a:cs typeface="Arial" pitchFamily="34" charset="0"/>
                <a:sym typeface="Roboto Slab"/>
              </a:rPr>
              <a:t>History of Act 32 in PCSD</a:t>
            </a:r>
            <a:endParaRPr lang="en" b="0" dirty="0">
              <a:solidFill>
                <a:srgbClr val="FFFFFF"/>
              </a:solidFill>
              <a:latin typeface="Arial" pitchFamily="34" charset="0"/>
              <a:ea typeface="Roboto Slab"/>
              <a:cs typeface="Arial" pitchFamily="34" charset="0"/>
              <a:sym typeface="Roboto Slab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914400" y="1177635"/>
            <a:ext cx="10515600" cy="4627419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March 17-28, 2017 – RFQ Period (5 proposals received)</a:t>
            </a:r>
          </a:p>
          <a:p>
            <a:pPr algn="l">
              <a:spcBef>
                <a:spcPts val="0"/>
              </a:spcBef>
            </a:pPr>
            <a:endParaRPr lang="en" sz="3200" dirty="0" smtClean="0">
              <a:solidFill>
                <a:schemeClr val="lt1"/>
              </a:solidFill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  <a:p>
            <a:pPr algn="l">
              <a:spcBef>
                <a:spcPts val="0"/>
              </a:spcBef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April 5, 2017 – Acceptance of recommdnation of H&amp;H for evaluation, design, and planning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endParaRPr lang="en" sz="3200" dirty="0" smtClean="0">
              <a:solidFill>
                <a:schemeClr val="lt1"/>
              </a:solidFill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  <a:p>
            <a:pPr algn="l">
              <a:spcBef>
                <a:spcPts val="0"/>
              </a:spcBef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April 6-20, 2017 – Phase I facilities audit</a:t>
            </a:r>
          </a:p>
          <a:p>
            <a:pPr algn="l">
              <a:spcBef>
                <a:spcPts val="0"/>
              </a:spcBef>
            </a:pPr>
            <a:endParaRPr lang="en" sz="3200" dirty="0" smtClean="0">
              <a:solidFill>
                <a:schemeClr val="lt1"/>
              </a:solidFill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  <a:p>
            <a:pPr algn="l">
              <a:spcBef>
                <a:spcPts val="0"/>
              </a:spcBef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April 26, 2017 – Authorization for initial borrowing authority and scope of work approved</a:t>
            </a:r>
          </a:p>
        </p:txBody>
      </p:sp>
      <p:pic>
        <p:nvPicPr>
          <p:cNvPr id="26" name="Shape 26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95134" y="5960133"/>
            <a:ext cx="980367" cy="84963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1146500" y="6022733"/>
            <a:ext cx="2575200" cy="7336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r>
              <a:rPr lang="en" sz="1600" dirty="0">
                <a:solidFill>
                  <a:srgbClr val="C32F44"/>
                </a:solidFill>
                <a:latin typeface="Roboto Slab"/>
                <a:ea typeface="Roboto Slab"/>
                <a:cs typeface="Roboto Slab"/>
                <a:sym typeface="Roboto Slab"/>
              </a:rPr>
              <a:t>PULASKI COMMUNITY</a:t>
            </a:r>
          </a:p>
          <a:p>
            <a:r>
              <a:rPr lang="en" sz="1600" dirty="0">
                <a:solidFill>
                  <a:srgbClr val="C32F44"/>
                </a:solidFill>
                <a:latin typeface="Roboto Slab"/>
                <a:ea typeface="Roboto Slab"/>
                <a:cs typeface="Roboto Slab"/>
                <a:sym typeface="Roboto Slab"/>
              </a:rPr>
              <a:t>SCHOOL DISTRICT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3388234" y="6212333"/>
            <a:ext cx="8803999" cy="4424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 algn="r"/>
            <a:r>
              <a:rPr lang="en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FOUNDED ON </a:t>
            </a:r>
            <a:r>
              <a:rPr lang="en" b="1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TRADITION</a:t>
            </a:r>
            <a:r>
              <a:rPr lang="en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 AND </a:t>
            </a:r>
            <a:r>
              <a:rPr lang="en" b="1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PRIDE</a:t>
            </a:r>
            <a:r>
              <a:rPr lang="en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, FOCUSED ON </a:t>
            </a:r>
            <a:r>
              <a:rPr lang="en" b="1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EXCELLENCE</a:t>
            </a:r>
          </a:p>
        </p:txBody>
      </p:sp>
      <p:cxnSp>
        <p:nvCxnSpPr>
          <p:cNvPr id="29" name="Shape 29"/>
          <p:cNvCxnSpPr/>
          <p:nvPr/>
        </p:nvCxnSpPr>
        <p:spPr>
          <a:xfrm>
            <a:off x="1" y="5858533"/>
            <a:ext cx="12196399" cy="0"/>
          </a:xfrm>
          <a:prstGeom prst="straightConnector1">
            <a:avLst/>
          </a:prstGeom>
          <a:noFill/>
          <a:ln w="38100" cap="flat">
            <a:solidFill>
              <a:srgbClr val="66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5891600"/>
            <a:ext cx="12192000" cy="966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858981" y="226904"/>
            <a:ext cx="10363200" cy="1006151"/>
          </a:xfrm>
          <a:prstGeom prst="rect">
            <a:avLst/>
          </a:prstGeom>
        </p:spPr>
        <p:txBody>
          <a:bodyPr lIns="121897" tIns="121897" rIns="121897" bIns="121897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b="0" dirty="0" smtClean="0">
                <a:solidFill>
                  <a:srgbClr val="FFFFFF"/>
                </a:solidFill>
                <a:latin typeface="Arial" pitchFamily="34" charset="0"/>
                <a:ea typeface="Roboto Slab"/>
                <a:cs typeface="Arial" pitchFamily="34" charset="0"/>
                <a:sym typeface="Roboto Slab"/>
              </a:rPr>
              <a:t>History of Act 32 in PCSD</a:t>
            </a:r>
            <a:endParaRPr lang="en" b="0" dirty="0">
              <a:solidFill>
                <a:srgbClr val="FFFFFF"/>
              </a:solidFill>
              <a:latin typeface="Arial" pitchFamily="34" charset="0"/>
              <a:ea typeface="Roboto Slab"/>
              <a:cs typeface="Arial" pitchFamily="34" charset="0"/>
              <a:sym typeface="Roboto Slab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914400" y="1177635"/>
            <a:ext cx="10515600" cy="4627419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Scope of Work $8.5 M 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Projects benefiting students in every building 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Projects with operations and mainteance savings 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Improved learning environments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Protect investment in our facilities</a:t>
            </a:r>
          </a:p>
          <a:p>
            <a:pPr algn="l">
              <a:spcBef>
                <a:spcPts val="0"/>
              </a:spcBef>
            </a:pPr>
            <a:endParaRPr lang="en" sz="3200" dirty="0" smtClean="0">
              <a:solidFill>
                <a:schemeClr val="lt1"/>
              </a:solidFill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  <a:p>
            <a:pPr algn="l">
              <a:spcBef>
                <a:spcPts val="0"/>
              </a:spcBef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Tax Levy Impact 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Mill rate history  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Retiring debt 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Project benefits and lowest mill rate since 2008-2009</a:t>
            </a:r>
          </a:p>
        </p:txBody>
      </p:sp>
      <p:pic>
        <p:nvPicPr>
          <p:cNvPr id="26" name="Shape 26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95134" y="5960133"/>
            <a:ext cx="980367" cy="84963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1146500" y="6022733"/>
            <a:ext cx="2575200" cy="7336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r>
              <a:rPr lang="en" sz="1600" dirty="0">
                <a:solidFill>
                  <a:srgbClr val="C32F44"/>
                </a:solidFill>
                <a:latin typeface="Roboto Slab"/>
                <a:ea typeface="Roboto Slab"/>
                <a:cs typeface="Roboto Slab"/>
                <a:sym typeface="Roboto Slab"/>
              </a:rPr>
              <a:t>PULASKI COMMUNITY</a:t>
            </a:r>
          </a:p>
          <a:p>
            <a:r>
              <a:rPr lang="en" sz="1600" dirty="0">
                <a:solidFill>
                  <a:srgbClr val="C32F44"/>
                </a:solidFill>
                <a:latin typeface="Roboto Slab"/>
                <a:ea typeface="Roboto Slab"/>
                <a:cs typeface="Roboto Slab"/>
                <a:sym typeface="Roboto Slab"/>
              </a:rPr>
              <a:t>SCHOOL DISTRICT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3388234" y="6212333"/>
            <a:ext cx="8803999" cy="4424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 algn="r"/>
            <a:r>
              <a:rPr lang="en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FOUNDED ON </a:t>
            </a:r>
            <a:r>
              <a:rPr lang="en" b="1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TRADITION</a:t>
            </a:r>
            <a:r>
              <a:rPr lang="en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 AND </a:t>
            </a:r>
            <a:r>
              <a:rPr lang="en" b="1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PRIDE</a:t>
            </a:r>
            <a:r>
              <a:rPr lang="en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, FOCUSED ON </a:t>
            </a:r>
            <a:r>
              <a:rPr lang="en" b="1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EXCELLENCE</a:t>
            </a:r>
          </a:p>
        </p:txBody>
      </p:sp>
      <p:cxnSp>
        <p:nvCxnSpPr>
          <p:cNvPr id="29" name="Shape 29"/>
          <p:cNvCxnSpPr/>
          <p:nvPr/>
        </p:nvCxnSpPr>
        <p:spPr>
          <a:xfrm>
            <a:off x="1" y="5858533"/>
            <a:ext cx="12196399" cy="0"/>
          </a:xfrm>
          <a:prstGeom prst="straightConnector1">
            <a:avLst/>
          </a:prstGeom>
          <a:noFill/>
          <a:ln w="38100" cap="flat">
            <a:solidFill>
              <a:srgbClr val="66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5891600"/>
            <a:ext cx="12192000" cy="966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858981" y="226904"/>
            <a:ext cx="10363200" cy="1006151"/>
          </a:xfrm>
          <a:prstGeom prst="rect">
            <a:avLst/>
          </a:prstGeom>
        </p:spPr>
        <p:txBody>
          <a:bodyPr lIns="121897" tIns="121897" rIns="121897" bIns="121897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b="0" dirty="0" smtClean="0">
                <a:solidFill>
                  <a:srgbClr val="FFFFFF"/>
                </a:solidFill>
                <a:latin typeface="Arial" pitchFamily="34" charset="0"/>
                <a:ea typeface="Roboto Slab"/>
                <a:cs typeface="Arial" pitchFamily="34" charset="0"/>
                <a:sym typeface="Roboto Slab"/>
              </a:rPr>
              <a:t>PCSD Mill Rate History </a:t>
            </a:r>
            <a:endParaRPr lang="en" b="0" dirty="0">
              <a:solidFill>
                <a:srgbClr val="FFFFFF"/>
              </a:solidFill>
              <a:latin typeface="Arial" pitchFamily="34" charset="0"/>
              <a:ea typeface="Roboto Slab"/>
              <a:cs typeface="Arial" pitchFamily="34" charset="0"/>
              <a:sym typeface="Roboto Slab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595745" y="1177635"/>
            <a:ext cx="11374581" cy="4627419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2007-2008	$8.75</a:t>
            </a:r>
          </a:p>
          <a:p>
            <a:pPr algn="l">
              <a:spcBef>
                <a:spcPts val="0"/>
              </a:spcBef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2008-2009	$8.34</a:t>
            </a:r>
          </a:p>
          <a:p>
            <a:pPr algn="l">
              <a:spcBef>
                <a:spcPts val="0"/>
              </a:spcBef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2009-2010	$8.90</a:t>
            </a:r>
          </a:p>
          <a:p>
            <a:pPr algn="l">
              <a:spcBef>
                <a:spcPts val="0"/>
              </a:spcBef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2010-2011	$9.24				Projected 2017-2018</a:t>
            </a:r>
          </a:p>
          <a:p>
            <a:pPr algn="l">
              <a:spcBef>
                <a:spcPts val="0"/>
              </a:spcBef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2011-2012	$9.61				with Act 32 Energy</a:t>
            </a:r>
          </a:p>
          <a:p>
            <a:pPr algn="l">
              <a:spcBef>
                <a:spcPts val="0"/>
              </a:spcBef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2012-2013	$9.82	St. Avg.		Project: $8.48</a:t>
            </a:r>
          </a:p>
          <a:p>
            <a:pPr algn="l">
              <a:spcBef>
                <a:spcPts val="0"/>
              </a:spcBef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2013-2014	$9.83	$10.37</a:t>
            </a:r>
          </a:p>
          <a:p>
            <a:pPr algn="l">
              <a:spcBef>
                <a:spcPts val="0"/>
              </a:spcBef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2014-2015	$9.77	$10.26		** Decrease in Mill</a:t>
            </a:r>
          </a:p>
          <a:p>
            <a:pPr algn="l">
              <a:spcBef>
                <a:spcPts val="0"/>
              </a:spcBef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2015-2016	$8.84	$10.25 		Rate by $0.13 </a:t>
            </a:r>
          </a:p>
          <a:p>
            <a:pPr algn="l">
              <a:spcBef>
                <a:spcPts val="0"/>
              </a:spcBef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2016-2017	$8.61	$9.97</a:t>
            </a:r>
          </a:p>
        </p:txBody>
      </p:sp>
      <p:pic>
        <p:nvPicPr>
          <p:cNvPr id="26" name="Shape 26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95134" y="5960133"/>
            <a:ext cx="980367" cy="84963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1146500" y="6022733"/>
            <a:ext cx="2575200" cy="7336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r>
              <a:rPr lang="en" sz="1600" dirty="0">
                <a:solidFill>
                  <a:srgbClr val="C32F44"/>
                </a:solidFill>
                <a:latin typeface="Roboto Slab"/>
                <a:ea typeface="Roboto Slab"/>
                <a:cs typeface="Roboto Slab"/>
                <a:sym typeface="Roboto Slab"/>
              </a:rPr>
              <a:t>PULASKI COMMUNITY</a:t>
            </a:r>
          </a:p>
          <a:p>
            <a:r>
              <a:rPr lang="en" sz="1600" dirty="0">
                <a:solidFill>
                  <a:srgbClr val="C32F44"/>
                </a:solidFill>
                <a:latin typeface="Roboto Slab"/>
                <a:ea typeface="Roboto Slab"/>
                <a:cs typeface="Roboto Slab"/>
                <a:sym typeface="Roboto Slab"/>
              </a:rPr>
              <a:t>SCHOOL DISTRICT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3388234" y="6212333"/>
            <a:ext cx="8803999" cy="4424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 algn="r"/>
            <a:r>
              <a:rPr lang="en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FOUNDED ON </a:t>
            </a:r>
            <a:r>
              <a:rPr lang="en" b="1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TRADITION</a:t>
            </a:r>
            <a:r>
              <a:rPr lang="en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 AND </a:t>
            </a:r>
            <a:r>
              <a:rPr lang="en" b="1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PRIDE</a:t>
            </a:r>
            <a:r>
              <a:rPr lang="en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, FOCUSED ON </a:t>
            </a:r>
            <a:r>
              <a:rPr lang="en" b="1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EXCELLENCE</a:t>
            </a:r>
          </a:p>
        </p:txBody>
      </p:sp>
      <p:cxnSp>
        <p:nvCxnSpPr>
          <p:cNvPr id="29" name="Shape 29"/>
          <p:cNvCxnSpPr/>
          <p:nvPr/>
        </p:nvCxnSpPr>
        <p:spPr>
          <a:xfrm>
            <a:off x="1" y="5858533"/>
            <a:ext cx="12196399" cy="0"/>
          </a:xfrm>
          <a:prstGeom prst="straightConnector1">
            <a:avLst/>
          </a:prstGeom>
          <a:noFill/>
          <a:ln w="38100" cap="flat">
            <a:solidFill>
              <a:srgbClr val="66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5891600"/>
            <a:ext cx="12192000" cy="966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858981" y="226903"/>
            <a:ext cx="10363200" cy="1685023"/>
          </a:xfrm>
          <a:prstGeom prst="rect">
            <a:avLst/>
          </a:prstGeom>
        </p:spPr>
        <p:txBody>
          <a:bodyPr lIns="121897" tIns="121897" rIns="121897" bIns="121897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b="0" dirty="0" smtClean="0">
                <a:solidFill>
                  <a:srgbClr val="FFFFFF"/>
                </a:solidFill>
                <a:latin typeface="Arial" pitchFamily="34" charset="0"/>
                <a:ea typeface="Roboto Slab"/>
                <a:cs typeface="Arial" pitchFamily="34" charset="0"/>
                <a:sym typeface="Roboto Slab"/>
              </a:rPr>
              <a:t>PCSD Long Term Debt Outlook</a:t>
            </a:r>
            <a:endParaRPr lang="en" b="0" dirty="0">
              <a:solidFill>
                <a:srgbClr val="FFFFFF"/>
              </a:solidFill>
              <a:latin typeface="Arial" pitchFamily="34" charset="0"/>
              <a:ea typeface="Roboto Slab"/>
              <a:cs typeface="Arial" pitchFamily="34" charset="0"/>
              <a:sym typeface="Roboto Slab"/>
            </a:endParaRPr>
          </a:p>
        </p:txBody>
      </p:sp>
      <p:pic>
        <p:nvPicPr>
          <p:cNvPr id="26" name="Shape 26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95134" y="5960133"/>
            <a:ext cx="980367" cy="84963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1146500" y="6022733"/>
            <a:ext cx="2575200" cy="7336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r>
              <a:rPr lang="en" sz="1600" dirty="0">
                <a:solidFill>
                  <a:srgbClr val="C32F44"/>
                </a:solidFill>
                <a:latin typeface="Roboto Slab"/>
                <a:ea typeface="Roboto Slab"/>
                <a:cs typeface="Roboto Slab"/>
                <a:sym typeface="Roboto Slab"/>
              </a:rPr>
              <a:t>PULASKI COMMUNITY</a:t>
            </a:r>
          </a:p>
          <a:p>
            <a:r>
              <a:rPr lang="en" sz="1600" dirty="0">
                <a:solidFill>
                  <a:srgbClr val="C32F44"/>
                </a:solidFill>
                <a:latin typeface="Roboto Slab"/>
                <a:ea typeface="Roboto Slab"/>
                <a:cs typeface="Roboto Slab"/>
                <a:sym typeface="Roboto Slab"/>
              </a:rPr>
              <a:t>SCHOOL DISTRICT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3388234" y="6212333"/>
            <a:ext cx="8803999" cy="4424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 algn="r"/>
            <a:r>
              <a:rPr lang="en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FOUNDED ON </a:t>
            </a:r>
            <a:r>
              <a:rPr lang="en" b="1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TRADITION</a:t>
            </a:r>
            <a:r>
              <a:rPr lang="en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 AND </a:t>
            </a:r>
            <a:r>
              <a:rPr lang="en" b="1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PRIDE</a:t>
            </a:r>
            <a:r>
              <a:rPr lang="en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, FOCUSED ON </a:t>
            </a:r>
            <a:r>
              <a:rPr lang="en" b="1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EXCELLENCE</a:t>
            </a:r>
          </a:p>
        </p:txBody>
      </p:sp>
      <p:cxnSp>
        <p:nvCxnSpPr>
          <p:cNvPr id="29" name="Shape 29"/>
          <p:cNvCxnSpPr/>
          <p:nvPr/>
        </p:nvCxnSpPr>
        <p:spPr>
          <a:xfrm>
            <a:off x="1" y="5858533"/>
            <a:ext cx="12196399" cy="0"/>
          </a:xfrm>
          <a:prstGeom prst="straightConnector1">
            <a:avLst/>
          </a:prstGeom>
          <a:noFill/>
          <a:ln w="38100" cap="flat">
            <a:solidFill>
              <a:srgbClr val="66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929" y="1662546"/>
            <a:ext cx="10892540" cy="415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5891600"/>
            <a:ext cx="12192000" cy="966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endParaRPr dirty="0"/>
          </a:p>
        </p:txBody>
      </p:sp>
      <p:pic>
        <p:nvPicPr>
          <p:cNvPr id="26" name="Shape 26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95134" y="5960133"/>
            <a:ext cx="980367" cy="84963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1146500" y="6022733"/>
            <a:ext cx="2575200" cy="7336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r>
              <a:rPr lang="en" sz="1600" dirty="0">
                <a:solidFill>
                  <a:srgbClr val="C32F44"/>
                </a:solidFill>
                <a:latin typeface="Roboto Slab"/>
                <a:ea typeface="Roboto Slab"/>
                <a:cs typeface="Roboto Slab"/>
                <a:sym typeface="Roboto Slab"/>
              </a:rPr>
              <a:t>PULASKI COMMUNITY</a:t>
            </a:r>
          </a:p>
          <a:p>
            <a:r>
              <a:rPr lang="en" sz="1600" dirty="0">
                <a:solidFill>
                  <a:srgbClr val="C32F44"/>
                </a:solidFill>
                <a:latin typeface="Roboto Slab"/>
                <a:ea typeface="Roboto Slab"/>
                <a:cs typeface="Roboto Slab"/>
                <a:sym typeface="Roboto Slab"/>
              </a:rPr>
              <a:t>SCHOOL DISTRICT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3388234" y="6212333"/>
            <a:ext cx="8803999" cy="4424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 algn="r"/>
            <a:r>
              <a:rPr lang="en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FOUNDED ON </a:t>
            </a:r>
            <a:r>
              <a:rPr lang="en" b="1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TRADITION</a:t>
            </a:r>
            <a:r>
              <a:rPr lang="en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 AND </a:t>
            </a:r>
            <a:r>
              <a:rPr lang="en" b="1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PRIDE</a:t>
            </a:r>
            <a:r>
              <a:rPr lang="en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, FOCUSED ON </a:t>
            </a:r>
            <a:r>
              <a:rPr lang="en" b="1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EXCELLENCE</a:t>
            </a:r>
          </a:p>
        </p:txBody>
      </p:sp>
      <p:cxnSp>
        <p:nvCxnSpPr>
          <p:cNvPr id="29" name="Shape 29"/>
          <p:cNvCxnSpPr/>
          <p:nvPr/>
        </p:nvCxnSpPr>
        <p:spPr>
          <a:xfrm>
            <a:off x="1" y="5858533"/>
            <a:ext cx="12196399" cy="0"/>
          </a:xfrm>
          <a:prstGeom prst="straightConnector1">
            <a:avLst/>
          </a:prstGeom>
          <a:noFill/>
          <a:ln w="38100" cap="flat">
            <a:solidFill>
              <a:srgbClr val="66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576" y="198727"/>
            <a:ext cx="11577205" cy="563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5891600"/>
            <a:ext cx="12192000" cy="966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858981" y="226904"/>
            <a:ext cx="10363200" cy="1006151"/>
          </a:xfrm>
          <a:prstGeom prst="rect">
            <a:avLst/>
          </a:prstGeom>
        </p:spPr>
        <p:txBody>
          <a:bodyPr lIns="121897" tIns="121897" rIns="121897" bIns="121897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 smtClean="0">
                <a:solidFill>
                  <a:srgbClr val="FFFFFF"/>
                </a:solidFill>
                <a:latin typeface="Arial" pitchFamily="34" charset="0"/>
                <a:ea typeface="Roboto Slab"/>
                <a:cs typeface="Arial" pitchFamily="34" charset="0"/>
                <a:sym typeface="Roboto Slab"/>
              </a:rPr>
              <a:t>Formal Requirements</a:t>
            </a:r>
            <a:endParaRPr lang="en" b="0" dirty="0">
              <a:solidFill>
                <a:srgbClr val="FFFFFF"/>
              </a:solidFill>
              <a:latin typeface="Arial" pitchFamily="34" charset="0"/>
              <a:ea typeface="Roboto Slab"/>
              <a:cs typeface="Arial" pitchFamily="34" charset="0"/>
              <a:sym typeface="Roboto Slab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914400" y="1177635"/>
            <a:ext cx="10515600" cy="4627419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April 28, 2017 - Request for Proposals (RFP) sent to all respondents from initial RFQ</a:t>
            </a:r>
          </a:p>
          <a:p>
            <a:pPr algn="l">
              <a:spcBef>
                <a:spcPts val="0"/>
              </a:spcBef>
            </a:pPr>
            <a:endParaRPr lang="en" sz="1200" dirty="0" smtClean="0">
              <a:solidFill>
                <a:schemeClr val="lt1"/>
              </a:solidFill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  <a:p>
            <a:pPr algn="l">
              <a:spcBef>
                <a:spcPts val="0"/>
              </a:spcBef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A</a:t>
            </a:r>
            <a:r>
              <a:rPr lang="en-US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pril 29, 2017 – Notice to Electors (adopted resolution) printed in GB Press Gazette</a:t>
            </a:r>
            <a:endParaRPr lang="en" sz="3200" dirty="0" smtClean="0">
              <a:solidFill>
                <a:schemeClr val="lt1"/>
              </a:solidFill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  <a:p>
            <a:pPr algn="l">
              <a:spcBef>
                <a:spcPts val="0"/>
              </a:spcBef>
            </a:pPr>
            <a:endParaRPr lang="en" sz="1200" dirty="0" smtClean="0">
              <a:solidFill>
                <a:schemeClr val="lt1"/>
              </a:solidFill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  <a:p>
            <a:pPr algn="l">
              <a:spcBef>
                <a:spcPts val="0"/>
              </a:spcBef>
            </a:pPr>
            <a:endParaRPr lang="en" sz="1000" dirty="0" smtClean="0">
              <a:solidFill>
                <a:schemeClr val="lt1"/>
              </a:solidFill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  <a:p>
            <a:pPr algn="l">
              <a:spcBef>
                <a:spcPts val="0"/>
              </a:spcBef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May 3, 2017 - Pnoticed May 17, 2017 meeting to consider a proposal to negotiate an energy savings performance contract  </a:t>
            </a:r>
          </a:p>
          <a:p>
            <a:pPr algn="l">
              <a:spcBef>
                <a:spcPts val="0"/>
              </a:spcBef>
            </a:pPr>
            <a:endParaRPr lang="en" sz="1200" dirty="0" smtClean="0">
              <a:solidFill>
                <a:schemeClr val="lt1"/>
              </a:solidFill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endParaRPr lang="en" sz="1000" dirty="0" smtClean="0">
              <a:solidFill>
                <a:schemeClr val="lt1"/>
              </a:solidFill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  <a:p>
            <a:pPr algn="l">
              <a:spcBef>
                <a:spcPts val="0"/>
              </a:spcBef>
            </a:pPr>
            <a:r>
              <a:rPr lang="en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May 11, 2017 - RFP due to PCSD </a:t>
            </a:r>
          </a:p>
        </p:txBody>
      </p:sp>
      <p:pic>
        <p:nvPicPr>
          <p:cNvPr id="26" name="Shape 26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95134" y="5960133"/>
            <a:ext cx="980367" cy="84963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1146500" y="6022733"/>
            <a:ext cx="2575200" cy="7336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r>
              <a:rPr lang="en" sz="1600" dirty="0">
                <a:solidFill>
                  <a:srgbClr val="C32F44"/>
                </a:solidFill>
                <a:latin typeface="Roboto Slab"/>
                <a:ea typeface="Roboto Slab"/>
                <a:cs typeface="Roboto Slab"/>
                <a:sym typeface="Roboto Slab"/>
              </a:rPr>
              <a:t>PULASKI COMMUNITY</a:t>
            </a:r>
          </a:p>
          <a:p>
            <a:r>
              <a:rPr lang="en" sz="1600" dirty="0">
                <a:solidFill>
                  <a:srgbClr val="C32F44"/>
                </a:solidFill>
                <a:latin typeface="Roboto Slab"/>
                <a:ea typeface="Roboto Slab"/>
                <a:cs typeface="Roboto Slab"/>
                <a:sym typeface="Roboto Slab"/>
              </a:rPr>
              <a:t>SCHOOL DISTRICT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3388234" y="6212333"/>
            <a:ext cx="8803999" cy="4424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 algn="r"/>
            <a:r>
              <a:rPr lang="en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FOUNDED ON </a:t>
            </a:r>
            <a:r>
              <a:rPr lang="en" b="1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TRADITION</a:t>
            </a:r>
            <a:r>
              <a:rPr lang="en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 AND </a:t>
            </a:r>
            <a:r>
              <a:rPr lang="en" b="1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PRIDE</a:t>
            </a:r>
            <a:r>
              <a:rPr lang="en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, FOCUSED ON </a:t>
            </a:r>
            <a:r>
              <a:rPr lang="en" b="1" dirty="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EXCELLENCE</a:t>
            </a:r>
          </a:p>
        </p:txBody>
      </p:sp>
      <p:cxnSp>
        <p:nvCxnSpPr>
          <p:cNvPr id="29" name="Shape 29"/>
          <p:cNvCxnSpPr/>
          <p:nvPr/>
        </p:nvCxnSpPr>
        <p:spPr>
          <a:xfrm>
            <a:off x="1" y="5858533"/>
            <a:ext cx="12196399" cy="0"/>
          </a:xfrm>
          <a:prstGeom prst="straightConnector1">
            <a:avLst/>
          </a:prstGeom>
          <a:noFill/>
          <a:ln w="38100" cap="flat">
            <a:solidFill>
              <a:srgbClr val="66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5009</TotalTime>
  <Words>1360</Words>
  <Application>Microsoft Office PowerPoint</Application>
  <PresentationFormat>Widescreen</PresentationFormat>
  <Paragraphs>418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Open Sans</vt:lpstr>
      <vt:lpstr>Roboto Slab</vt:lpstr>
      <vt:lpstr>Times New Roman</vt:lpstr>
      <vt:lpstr>Office Theme</vt:lpstr>
      <vt:lpstr>Energy Performance Contracting Services Under WI Act 32</vt:lpstr>
      <vt:lpstr>History of Act 32 in PCSD</vt:lpstr>
      <vt:lpstr>History of Act 32 in PCSD</vt:lpstr>
      <vt:lpstr>History of Act 32 in PCSD</vt:lpstr>
      <vt:lpstr>History of Act 32 in PCSD</vt:lpstr>
      <vt:lpstr>PCSD Mill Rate History </vt:lpstr>
      <vt:lpstr>PCSD Long Term Debt Outlook</vt:lpstr>
      <vt:lpstr>PowerPoint Presentation</vt:lpstr>
      <vt:lpstr>Formal Requirements</vt:lpstr>
      <vt:lpstr>Pulaski Community School District Energy Savings Project Presentation</vt:lpstr>
      <vt:lpstr>Benchmarking</vt:lpstr>
      <vt:lpstr>Utility Bill Charges</vt:lpstr>
      <vt:lpstr>Cost Breakout by location</vt:lpstr>
      <vt:lpstr>Annual Savings</vt:lpstr>
      <vt:lpstr>Project Location Breakout</vt:lpstr>
      <vt:lpstr>1: LED Lighting</vt:lpstr>
      <vt:lpstr>2. Building Weatherization &amp; Insulation</vt:lpstr>
      <vt:lpstr>3. HVAC Upgrades</vt:lpstr>
      <vt:lpstr>4. Kitchen Upgrades</vt:lpstr>
      <vt:lpstr>5. Replace aged roofing areas</vt:lpstr>
      <vt:lpstr>6. Window Replacement</vt:lpstr>
      <vt:lpstr>Questions?  </vt:lpstr>
      <vt:lpstr>Next Steps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Waterloo School District</dc:title>
  <dc:creator>Adam J. Laurent</dc:creator>
  <cp:lastModifiedBy>crvanboxtel</cp:lastModifiedBy>
  <cp:revision>231</cp:revision>
  <cp:lastPrinted>2018-01-09T14:37:19Z</cp:lastPrinted>
  <dcterms:created xsi:type="dcterms:W3CDTF">2016-11-11T21:52:22Z</dcterms:created>
  <dcterms:modified xsi:type="dcterms:W3CDTF">2018-01-09T14:37:54Z</dcterms:modified>
</cp:coreProperties>
</file>